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2.xml" ContentType="application/vnd.openxmlformats-officedocument.them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6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960" r:id="rId2"/>
  </p:sldMasterIdLst>
  <p:notesMasterIdLst>
    <p:notesMasterId r:id="rId4"/>
  </p:notesMasterIdLst>
  <p:handoutMasterIdLst>
    <p:handoutMasterId r:id="rId5"/>
  </p:handoutMasterIdLst>
  <p:sldIdLst>
    <p:sldId id="2147376375" r:id="rId3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harts on Film" id="{A791EB70-FA84-406E-A36F-9A7A29223D37}">
          <p14:sldIdLst>
            <p14:sldId id="2147376375"/>
          </p14:sldIdLst>
        </p14:section>
      </p14:sectionLst>
    </p:ex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78" userDrawn="1">
          <p15:clr>
            <a:srgbClr val="A4A3A4"/>
          </p15:clr>
        </p15:guide>
        <p15:guide id="4" orient="horz" pos="3430" userDrawn="1">
          <p15:clr>
            <a:srgbClr val="A4A3A4"/>
          </p15:clr>
        </p15:guide>
        <p15:guide id="5" orient="horz" pos="3453" userDrawn="1">
          <p15:clr>
            <a:srgbClr val="A4A3A4"/>
          </p15:clr>
        </p15:guide>
        <p15:guide id="6" orient="horz" pos="2980" userDrawn="1">
          <p15:clr>
            <a:srgbClr val="A4A3A4"/>
          </p15:clr>
        </p15:guide>
        <p15:guide id="7" orient="horz" pos="104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B4"/>
    <a:srgbClr val="E10514"/>
    <a:srgbClr val="BFBFBF"/>
    <a:srgbClr val="D9D9D9"/>
    <a:srgbClr val="E5E5E5"/>
    <a:srgbClr val="7ED2EC"/>
    <a:srgbClr val="00A5D7"/>
    <a:srgbClr val="808080"/>
    <a:srgbClr val="B9CD00"/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69370" autoAdjust="0"/>
  </p:normalViewPr>
  <p:slideViewPr>
    <p:cSldViewPr snapToGrid="0" showGuides="1">
      <p:cViewPr varScale="1">
        <p:scale>
          <a:sx n="51" d="100"/>
          <a:sy n="51" d="100"/>
        </p:scale>
        <p:origin x="1180" y="44"/>
      </p:cViewPr>
      <p:guideLst>
        <p:guide pos="3840"/>
        <p:guide orient="horz" pos="278"/>
        <p:guide orient="horz" pos="3430"/>
        <p:guide orient="horz" pos="3453"/>
        <p:guide orient="horz" pos="2980"/>
        <p:guide orient="horz" pos="1049"/>
      </p:guideLst>
    </p:cSldViewPr>
  </p:slideViewPr>
  <p:outlineViewPr>
    <p:cViewPr>
      <p:scale>
        <a:sx n="33" d="100"/>
        <a:sy n="33" d="100"/>
      </p:scale>
      <p:origin x="0" y="-1680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2" d="100"/>
          <a:sy n="82" d="100"/>
        </p:scale>
        <p:origin x="387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62.xml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6BA460-DC86-49AC-90AA-86C1E02239B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DBEB2-BA40-44C0-A1B9-C3272EDE07E4}" type="slidenum">
              <a:rPr lang="en-GB" smtClean="0"/>
              <a:t>‹#›</a:t>
            </a:fld>
            <a:endParaRPr lang="en-GB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02387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C2853-E575-4BC1-90FA-3518084ECF7E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0DFD36-33EA-4DB4-B32D-6EBE0B1D44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83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inkbox.tv/research/reports/the-value-of-tv-a-behavioural-science-perspective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This chart features in Richard Shotton’s recent ‘The Value of TV: A Behavioural Science Perspective’. It shows how reaching people during positive moments increases the likelihood of an ad being noticed.</a:t>
            </a:r>
          </a:p>
          <a:p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chart is from a study by Fred Bronner, a professor of advertising at the University of Amsterdam. Bronner asked 1,287 participants to flick through a newspaper and then answer questions about the ads they remembered. </a:t>
            </a:r>
          </a:p>
          <a:p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This data was then split by reader’s mood, with results showing that those who were happy recalled 52% of ads, whereas those who were unhappy noticed just 35%. Additionally, stress levels were also important as relaxed participants noticed 54% of ads whereas those who were stressed remembered just 36%. </a:t>
            </a:r>
          </a:p>
          <a:p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This shows…well, it’s pretty obvious what it shows, but we’ll spell it out anyway: there’s huge potential in targeting consumers’ moods.</a:t>
            </a:r>
          </a:p>
          <a:p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 more information on the behavioural science perspective of the value of TV, download the report here: </a:t>
            </a:r>
            <a:r>
              <a:rPr lang="en-GB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https://www.thinkbox.tv/research/reports/the-value-of-tv-a-behavioural-science-perspective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848545-9D67-4EE8-B117-CD2B17B7922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42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5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6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7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8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9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0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5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6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7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8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9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0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5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6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7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8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9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0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4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6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7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8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9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60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6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588" y="1292694"/>
            <a:ext cx="5298141" cy="2411176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565622" y="571616"/>
            <a:ext cx="5530378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700" b="1" kern="1200" cap="none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7FD7B46-C0E5-4A41-9337-30B99A971F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8588" y="3806104"/>
            <a:ext cx="5299200" cy="596244"/>
          </a:xfrm>
        </p:spPr>
        <p:txBody>
          <a:bodyPr lIns="108000" anchor="b" anchorCtr="0"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1215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30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0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3330340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1" name="Picture Placeholder 16"/>
          <p:cNvSpPr>
            <a:spLocks noGrp="1"/>
          </p:cNvSpPr>
          <p:nvPr>
            <p:ph type="pic" sz="quarter" idx="21"/>
          </p:nvPr>
        </p:nvSpPr>
        <p:spPr>
          <a:xfrm>
            <a:off x="618125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22"/>
          </p:nvPr>
        </p:nvSpPr>
        <p:spPr>
          <a:xfrm>
            <a:off x="9032169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5014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369668" y="1428750"/>
            <a:ext cx="6342907" cy="383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0066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5442018" cy="3711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373566" y="447473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5340351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373566" y="2943366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912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C83E0A7E-A4E1-41C3-86F6-B6D82D55655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30580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2E7303BD-8C87-4547-94CC-49DD3934C1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94505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3F505454-5599-4E41-93B7-601ECB12081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94505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3189B23B-90CA-44D3-94DB-D124B4FC4F6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930580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339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27335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06728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06728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427335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47942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875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614207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519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ng title 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4682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930399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277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in bubble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221" y="651774"/>
            <a:ext cx="371414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221" y="1614207"/>
            <a:ext cx="3714140" cy="40514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112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ist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77758" y="2033529"/>
            <a:ext cx="4368867" cy="3059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6" y="182083"/>
            <a:ext cx="4459604" cy="1745777"/>
          </a:xfrm>
        </p:spPr>
        <p:txBody>
          <a:bodyPr bIns="0">
            <a:noAutofit/>
          </a:bodyPr>
          <a:lstStyle>
            <a:lvl1pPr>
              <a:defRPr sz="12600" kern="5000" spc="-700" baseline="0"/>
            </a:lvl1pPr>
          </a:lstStyle>
          <a:p>
            <a:r>
              <a:rPr lang="en-US" dirty="0"/>
              <a:t>XXX%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9" y="5365115"/>
            <a:ext cx="11334816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79425" y="1874892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45957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93979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0324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1288" y="1140293"/>
            <a:ext cx="5298141" cy="2412000"/>
          </a:xfrm>
        </p:spPr>
        <p:txBody>
          <a:bodyPr anchor="t">
            <a:noAutofit/>
          </a:bodyPr>
          <a:lstStyle>
            <a:lvl1pPr algn="l"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71288" y="651155"/>
            <a:ext cx="6450012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1" kern="1200" spc="3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910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9425" y="447473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176962" y="447472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6177278" y="3063315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9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79425" y="3058519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5167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creen video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E1B2C-E2EB-4D98-843F-9CDD27271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24/04/2025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3BE8F-C639-42D5-B26C-D4093C44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8228E9-593B-43BF-9FE7-6F9613A7A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Media Placeholder 6">
            <a:extLst>
              <a:ext uri="{FF2B5EF4-FFF2-40B4-BE49-F238E27FC236}">
                <a16:creationId xmlns:a16="http://schemas.microsoft.com/office/drawing/2014/main" id="{89F17558-6D60-4901-A0B6-C4274AAB5238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media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060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24/04/2025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2898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24/04/2025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313420" y="-9729"/>
            <a:ext cx="3878580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102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Small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24/04/2025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1746970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06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Medium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24/04/2025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2858126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162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Large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24/04/2025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5659748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459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s cutt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593598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24/04/2025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680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857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766" y="759293"/>
            <a:ext cx="5633780" cy="1663867"/>
          </a:xfrm>
          <a:solidFill>
            <a:schemeClr val="bg1">
              <a:alpha val="0"/>
            </a:schemeClr>
          </a:solidFill>
          <a:effectLst/>
        </p:spPr>
        <p:txBody>
          <a:bodyPr anchor="t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52577" y="2627694"/>
            <a:ext cx="3757295" cy="36544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307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24/04/2025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7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825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588" y="1292694"/>
            <a:ext cx="5298141" cy="2411176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565622" y="571616"/>
            <a:ext cx="5530378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700" b="1" kern="1200" cap="none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7FD7B46-C0E5-4A41-9337-30B99A971F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8588" y="3806104"/>
            <a:ext cx="5299200" cy="596244"/>
          </a:xfrm>
        </p:spPr>
        <p:txBody>
          <a:bodyPr lIns="108000" anchor="b" anchorCtr="0"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727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1288" y="1140293"/>
            <a:ext cx="5298141" cy="2412000"/>
          </a:xfrm>
        </p:spPr>
        <p:txBody>
          <a:bodyPr anchor="t">
            <a:noAutofit/>
          </a:bodyPr>
          <a:lstStyle>
            <a:lvl1pPr algn="l"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71288" y="651155"/>
            <a:ext cx="6450012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1" kern="1200" spc="3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628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24/04/2025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7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5593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5" y="359944"/>
            <a:ext cx="11341099" cy="102118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24/04/2025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11296030" cy="365153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1123315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60363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24/04/2025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5562600" cy="365153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7"/>
          <p:cNvSpPr>
            <a:spLocks noGrp="1"/>
          </p:cNvSpPr>
          <p:nvPr>
            <p:ph sz="quarter" idx="16"/>
          </p:nvPr>
        </p:nvSpPr>
        <p:spPr>
          <a:xfrm>
            <a:off x="6096000" y="1614207"/>
            <a:ext cx="5562600" cy="365153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96283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430735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272054" y="359945"/>
            <a:ext cx="5594826" cy="519757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905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half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07894" y="-9729"/>
            <a:ext cx="6184106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407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3713546" cy="14430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6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184266" y="3822699"/>
            <a:ext cx="3713546" cy="14430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27335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990774" y="3822699"/>
            <a:ext cx="3713546" cy="14430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806728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8DFCE19A-1050-41D6-952B-88D1EA6241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7335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474332AB-8E82-4D2C-A077-AD78447B3B6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6728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44395837-4037-4FBC-A80F-2DFA7942FF5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7942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810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2792238" cy="14430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7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118" y="3822699"/>
            <a:ext cx="2680405" cy="14430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330340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6184644" y="3822699"/>
            <a:ext cx="2680405" cy="14430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6181255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16">
            <a:extLst>
              <a:ext uri="{FF2B5EF4-FFF2-40B4-BE49-F238E27FC236}">
                <a16:creationId xmlns:a16="http://schemas.microsoft.com/office/drawing/2014/main" id="{CCB00622-CF55-4D6B-A1E3-FEDA9C50793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7942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2B88D738-52E2-4893-86C8-E779DC5CA1A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330340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796217F8-03C9-4D68-93B3-20FA2E83EE1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18125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2723B1CA-8DFB-497B-9F08-8CA0C90D7E3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032169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54C563D-6383-41D0-9D47-C959095D88EA}"/>
              </a:ext>
            </a:extLst>
          </p:cNvPr>
          <p:cNvCxnSpPr/>
          <p:nvPr userDrawn="1"/>
        </p:nvCxnSpPr>
        <p:spPr>
          <a:xfrm>
            <a:off x="9030574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334F0F9F-7167-4551-BFAC-B216392DF76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32170" y="3822699"/>
            <a:ext cx="2680405" cy="14430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043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0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3330340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1" name="Picture Placeholder 16"/>
          <p:cNvSpPr>
            <a:spLocks noGrp="1"/>
          </p:cNvSpPr>
          <p:nvPr>
            <p:ph type="pic" sz="quarter" idx="21"/>
          </p:nvPr>
        </p:nvSpPr>
        <p:spPr>
          <a:xfrm>
            <a:off x="618125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22"/>
          </p:nvPr>
        </p:nvSpPr>
        <p:spPr>
          <a:xfrm>
            <a:off x="9032169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3422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5" y="359944"/>
            <a:ext cx="11341099" cy="102118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24/04/2025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11296030" cy="36515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1123315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683157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369668" y="1428750"/>
            <a:ext cx="6342907" cy="383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541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5442018" cy="371174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373566" y="447473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5340351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373566" y="2943366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637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C83E0A7E-A4E1-41C3-86F6-B6D82D55655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30580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2E7303BD-8C87-4547-94CC-49DD3934C1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94505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3F505454-5599-4E41-93B7-601ECB12081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94505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3189B23B-90CA-44D3-94DB-D124B4FC4F6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930580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028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27335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06728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06728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427335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47942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866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614207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577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ng title 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4682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930399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995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in bubble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221" y="651774"/>
            <a:ext cx="371414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221" y="1614207"/>
            <a:ext cx="3714140" cy="40514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5372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ist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77758" y="2033529"/>
            <a:ext cx="4368867" cy="305911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6" y="182083"/>
            <a:ext cx="4459604" cy="1745777"/>
          </a:xfrm>
        </p:spPr>
        <p:txBody>
          <a:bodyPr bIns="0">
            <a:noAutofit/>
          </a:bodyPr>
          <a:lstStyle>
            <a:lvl1pPr>
              <a:defRPr sz="12600" kern="5000" spc="-700" baseline="0"/>
            </a:lvl1pPr>
          </a:lstStyle>
          <a:p>
            <a:r>
              <a:rPr lang="en-US" dirty="0"/>
              <a:t>XXX%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9" y="5365115"/>
            <a:ext cx="11334816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79425" y="1874892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26582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93979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1007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9425" y="447473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176962" y="447472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6177278" y="3063315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9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79425" y="3058519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007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24/04/2025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7"/>
          <p:cNvSpPr>
            <a:spLocks noGrp="1"/>
          </p:cNvSpPr>
          <p:nvPr>
            <p:ph sz="quarter" idx="16"/>
          </p:nvPr>
        </p:nvSpPr>
        <p:spPr>
          <a:xfrm>
            <a:off x="6096000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96283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33567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creen video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E1B2C-E2EB-4D98-843F-9CDD27271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24/04/2025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3BE8F-C639-42D5-B26C-D4093C44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8228E9-593B-43BF-9FE7-6F9613A7A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Media Placeholder 6">
            <a:extLst>
              <a:ext uri="{FF2B5EF4-FFF2-40B4-BE49-F238E27FC236}">
                <a16:creationId xmlns:a16="http://schemas.microsoft.com/office/drawing/2014/main" id="{89F17558-6D60-4901-A0B6-C4274AAB5238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487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24/04/2025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281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24/04/2025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313420" y="-9729"/>
            <a:ext cx="3878580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07953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Small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24/04/2025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1746970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803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Medium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24/04/2025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2858126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9906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Large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24/04/2025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5659748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693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s cutt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593598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24/04/2025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7261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947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766" y="759293"/>
            <a:ext cx="5633780" cy="1663867"/>
          </a:xfrm>
          <a:solidFill>
            <a:schemeClr val="bg1">
              <a:alpha val="0"/>
            </a:schemeClr>
          </a:solidFill>
          <a:effectLst/>
        </p:spPr>
        <p:txBody>
          <a:bodyPr anchor="t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52577" y="2627694"/>
            <a:ext cx="3757295" cy="36544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727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gram (long) x 1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BB3773D-6CED-4B8A-A46D-AF2BA032FCD8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D61AABEC-672F-4B68-B914-690DA978312C}" type="slidenum">
              <a:rPr lang="en-GB" smtClean="0"/>
              <a:pPr/>
              <a:t>‹#›</a:t>
            </a:fld>
            <a:r>
              <a:rPr lang="en-GB" dirty="0"/>
              <a:t>  </a:t>
            </a:r>
          </a:p>
        </p:txBody>
      </p:sp>
      <p:sp>
        <p:nvSpPr>
          <p:cNvPr id="5" name="Title" descr="Header">
            <a:extLst>
              <a:ext uri="{FF2B5EF4-FFF2-40B4-BE49-F238E27FC236}">
                <a16:creationId xmlns:a16="http://schemas.microsoft.com/office/drawing/2014/main" id="{93A2C7FC-586B-457F-BC57-4BB7FE1F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77735C07-2264-401E-9223-98C1CA429B7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0000" y="1241781"/>
            <a:ext cx="9341700" cy="307777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2000" b="1" dirty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Subtitle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0000" y="1792800"/>
            <a:ext cx="11274425" cy="3876675"/>
          </a:xfrm>
          <a:solidFill>
            <a:srgbClr val="E8E8E8"/>
          </a:solidFill>
        </p:spPr>
        <p:txBody>
          <a:bodyPr>
            <a:noAutofit/>
          </a:bodyPr>
          <a:lstStyle>
            <a:lvl1pPr>
              <a:spcBef>
                <a:spcPts val="400"/>
              </a:spcBef>
              <a:defRPr sz="1400">
                <a:solidFill>
                  <a:schemeClr val="tx1"/>
                </a:solidFill>
              </a:defRPr>
            </a:lvl1pPr>
            <a:lvl2pPr>
              <a:spcBef>
                <a:spcPts val="4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400"/>
              </a:spcBef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 dirty="0"/>
              <a:t>Insert diagram here</a:t>
            </a:r>
          </a:p>
        </p:txBody>
      </p:sp>
      <p:sp>
        <p:nvSpPr>
          <p:cNvPr id="9" name="Base">
            <a:extLst>
              <a:ext uri="{FF2B5EF4-FFF2-40B4-BE49-F238E27FC236}">
                <a16:creationId xmlns:a16="http://schemas.microsoft.com/office/drawing/2014/main" id="{8A099BBE-5290-4ECD-A202-CB681241C24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2897" y="5823783"/>
            <a:ext cx="11277975" cy="124906"/>
          </a:xfrm>
        </p:spPr>
        <p:txBody>
          <a:bodyPr wrap="square" lIns="0" anchor="b">
            <a:spAutoFit/>
          </a:bodyPr>
          <a:lstStyle>
            <a:lvl1pPr marL="0" indent="0" algn="r">
              <a:buNone/>
              <a:defRPr sz="800" b="0" i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33350" indent="0">
              <a:buNone/>
              <a:defRPr/>
            </a:lvl2pPr>
            <a:lvl3pPr marL="542925" indent="0">
              <a:buNone/>
              <a:defRPr/>
            </a:lvl3pPr>
            <a:lvl4pPr marL="758825" indent="0">
              <a:buNone/>
              <a:defRPr/>
            </a:lvl4pPr>
            <a:lvl5pPr marL="1033463" indent="0">
              <a:buNone/>
              <a:defRPr/>
            </a:lvl5pPr>
          </a:lstStyle>
          <a:p>
            <a:pPr lvl="0"/>
            <a:r>
              <a:rPr lang="en-GB" dirty="0"/>
              <a:t>Base and source info (delete if not necessary)</a:t>
            </a:r>
          </a:p>
        </p:txBody>
      </p:sp>
    </p:spTree>
    <p:extLst>
      <p:ext uri="{BB962C8B-B14F-4D97-AF65-F5344CB8AC3E}">
        <p14:creationId xmlns:p14="http://schemas.microsoft.com/office/powerpoint/2010/main" val="33889989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272054" y="359945"/>
            <a:ext cx="5594826" cy="5197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1938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27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half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07894" y="-9729"/>
            <a:ext cx="6184106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1982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3713546" cy="14430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6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184266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27335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990774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806728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8DFCE19A-1050-41D6-952B-88D1EA6241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7335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474332AB-8E82-4D2C-A077-AD78447B3B6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6728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44395837-4037-4FBC-A80F-2DFA7942FF5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7942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231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27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2792238" cy="14430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7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118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330340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6184644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6181255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16">
            <a:extLst>
              <a:ext uri="{FF2B5EF4-FFF2-40B4-BE49-F238E27FC236}">
                <a16:creationId xmlns:a16="http://schemas.microsoft.com/office/drawing/2014/main" id="{CCB00622-CF55-4D6B-A1E3-FEDA9C50793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7942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2B88D738-52E2-4893-86C8-E779DC5CA1A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330340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796217F8-03C9-4D68-93B3-20FA2E83EE1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18125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2723B1CA-8DFB-497B-9F08-8CA0C90D7E3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032169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54C563D-6383-41D0-9D47-C959095D88EA}"/>
              </a:ext>
            </a:extLst>
          </p:cNvPr>
          <p:cNvCxnSpPr/>
          <p:nvPr userDrawn="1"/>
        </p:nvCxnSpPr>
        <p:spPr>
          <a:xfrm>
            <a:off x="9030574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334F0F9F-7167-4551-BFAC-B216392DF76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32170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63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42.xml"/><Relationship Id="rId18" Type="http://schemas.openxmlformats.org/officeDocument/2006/relationships/slideLayout" Target="../slideLayouts/slideLayout47.xml"/><Relationship Id="rId26" Type="http://schemas.openxmlformats.org/officeDocument/2006/relationships/slideLayout" Target="../slideLayouts/slideLayout55.xml"/><Relationship Id="rId3" Type="http://schemas.openxmlformats.org/officeDocument/2006/relationships/slideLayout" Target="../slideLayouts/slideLayout32.xml"/><Relationship Id="rId21" Type="http://schemas.openxmlformats.org/officeDocument/2006/relationships/slideLayout" Target="../slideLayouts/slideLayout50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slideLayout" Target="../slideLayouts/slideLayout46.xml"/><Relationship Id="rId25" Type="http://schemas.openxmlformats.org/officeDocument/2006/relationships/slideLayout" Target="../slideLayouts/slideLayout54.xml"/><Relationship Id="rId33" Type="http://schemas.openxmlformats.org/officeDocument/2006/relationships/image" Target="../media/image1.jpeg"/><Relationship Id="rId2" Type="http://schemas.openxmlformats.org/officeDocument/2006/relationships/slideLayout" Target="../slideLayouts/slideLayout31.xml"/><Relationship Id="rId16" Type="http://schemas.openxmlformats.org/officeDocument/2006/relationships/slideLayout" Target="../slideLayouts/slideLayout45.xml"/><Relationship Id="rId20" Type="http://schemas.openxmlformats.org/officeDocument/2006/relationships/slideLayout" Target="../slideLayouts/slideLayout49.xml"/><Relationship Id="rId29" Type="http://schemas.openxmlformats.org/officeDocument/2006/relationships/slideLayout" Target="../slideLayouts/slideLayout58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24" Type="http://schemas.openxmlformats.org/officeDocument/2006/relationships/slideLayout" Target="../slideLayouts/slideLayout53.xml"/><Relationship Id="rId32" Type="http://schemas.openxmlformats.org/officeDocument/2006/relationships/tags" Target="../tags/tag32.xml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23" Type="http://schemas.openxmlformats.org/officeDocument/2006/relationships/slideLayout" Target="../slideLayouts/slideLayout52.xml"/><Relationship Id="rId28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39.xml"/><Relationship Id="rId19" Type="http://schemas.openxmlformats.org/officeDocument/2006/relationships/slideLayout" Target="../slideLayouts/slideLayout48.xml"/><Relationship Id="rId31" Type="http://schemas.openxmlformats.org/officeDocument/2006/relationships/theme" Target="../theme/theme2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Relationship Id="rId22" Type="http://schemas.openxmlformats.org/officeDocument/2006/relationships/slideLayout" Target="../slideLayouts/slideLayout51.xml"/><Relationship Id="rId27" Type="http://schemas.openxmlformats.org/officeDocument/2006/relationships/slideLayout" Target="../slideLayouts/slideLayout56.xml"/><Relationship Id="rId30" Type="http://schemas.openxmlformats.org/officeDocument/2006/relationships/slideLayout" Target="../slideLayouts/slideLayout59.xml"/><Relationship Id="rId8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4826"/>
            <a:ext cx="12192000" cy="92317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4972" y="6390640"/>
            <a:ext cx="892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bg1"/>
                </a:solidFill>
              </a:defRPr>
            </a:lvl1pPr>
          </a:lstStyle>
          <a:p>
            <a:fld id="{2E6EF22D-7DBE-4099-99F0-B83DD9779912}" type="datetimeFigureOut">
              <a:rPr lang="en-GB" smtClean="0"/>
              <a:pPr/>
              <a:t>24/04/2025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2480" y="6390640"/>
            <a:ext cx="4790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485" y="6390640"/>
            <a:ext cx="358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77757" y="1614207"/>
            <a:ext cx="11334817" cy="3651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custDataLst>
      <p:tags r:id="rId31"/>
    </p:custDataLst>
    <p:extLst>
      <p:ext uri="{BB962C8B-B14F-4D97-AF65-F5344CB8AC3E}">
        <p14:creationId xmlns:p14="http://schemas.microsoft.com/office/powerpoint/2010/main" val="2116753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97" r:id="rId3"/>
    <p:sldLayoutId id="2147483687" r:id="rId4"/>
    <p:sldLayoutId id="2147483825" r:id="rId5"/>
    <p:sldLayoutId id="2147483686" r:id="rId6"/>
    <p:sldLayoutId id="2147483680" r:id="rId7"/>
    <p:sldLayoutId id="2147483678" r:id="rId8"/>
    <p:sldLayoutId id="2147483958" r:id="rId9"/>
    <p:sldLayoutId id="2147483956" r:id="rId10"/>
    <p:sldLayoutId id="2147483681" r:id="rId11"/>
    <p:sldLayoutId id="2147483682" r:id="rId12"/>
    <p:sldLayoutId id="2147483683" r:id="rId13"/>
    <p:sldLayoutId id="2147483957" r:id="rId14"/>
    <p:sldLayoutId id="2147483676" r:id="rId15"/>
    <p:sldLayoutId id="2147483696" r:id="rId16"/>
    <p:sldLayoutId id="2147483685" r:id="rId17"/>
    <p:sldLayoutId id="2147483688" r:id="rId18"/>
    <p:sldLayoutId id="2147483689" r:id="rId19"/>
    <p:sldLayoutId id="2147483690" r:id="rId20"/>
    <p:sldLayoutId id="2147483959" r:id="rId21"/>
    <p:sldLayoutId id="2147483691" r:id="rId22"/>
    <p:sldLayoutId id="2147483692" r:id="rId23"/>
    <p:sldLayoutId id="2147483693" r:id="rId24"/>
    <p:sldLayoutId id="2147483694" r:id="rId25"/>
    <p:sldLayoutId id="2147483695" r:id="rId26"/>
    <p:sldLayoutId id="2147483698" r:id="rId27"/>
    <p:sldLayoutId id="2147483679" r:id="rId28"/>
    <p:sldLayoutId id="2147483699" r:id="rId2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Font typeface="Arial" panose="020B0604020202020204" pitchFamily="34" charset="0"/>
        <a:buNone/>
        <a:defRPr sz="1600" b="0" kern="1200" baseline="0">
          <a:solidFill>
            <a:schemeClr val="bg2"/>
          </a:solidFill>
          <a:latin typeface="+mn-lt"/>
          <a:ea typeface="+mn-ea"/>
          <a:cs typeface="+mn-cs"/>
        </a:defRPr>
      </a:lvl1pPr>
      <a:lvl2pPr marL="225425" indent="-225425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tabLst>
          <a:tab pos="447675" algn="l"/>
        </a:tabLst>
        <a:defRPr sz="1400" kern="1200">
          <a:solidFill>
            <a:schemeClr val="bg2"/>
          </a:solidFill>
          <a:latin typeface="+mn-lt"/>
          <a:ea typeface="+mn-ea"/>
          <a:cs typeface="+mn-cs"/>
        </a:defRPr>
      </a:lvl3pPr>
      <a:lvl4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302" userDrawn="1">
          <p15:clr>
            <a:srgbClr val="F26B43"/>
          </p15:clr>
        </p15:guide>
        <p15:guide id="3" pos="7378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orient="horz" pos="4165" userDrawn="1">
          <p15:clr>
            <a:srgbClr val="F26B43"/>
          </p15:clr>
        </p15:guide>
        <p15:guide id="6" orient="horz" pos="331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4826"/>
            <a:ext cx="12192000" cy="92317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4972" y="6390640"/>
            <a:ext cx="892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bg1"/>
                </a:solidFill>
              </a:defRPr>
            </a:lvl1pPr>
          </a:lstStyle>
          <a:p>
            <a:fld id="{2E6EF22D-7DBE-4099-99F0-B83DD9779912}" type="datetimeFigureOut">
              <a:rPr lang="en-GB" smtClean="0"/>
              <a:pPr/>
              <a:t>24/04/2025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2480" y="6390640"/>
            <a:ext cx="4790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485" y="6390640"/>
            <a:ext cx="358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77757" y="1614207"/>
            <a:ext cx="11334817" cy="3651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custDataLst>
      <p:tags r:id="rId32"/>
    </p:custDataLst>
    <p:extLst>
      <p:ext uri="{BB962C8B-B14F-4D97-AF65-F5344CB8AC3E}">
        <p14:creationId xmlns:p14="http://schemas.microsoft.com/office/powerpoint/2010/main" val="103284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973" r:id="rId13"/>
    <p:sldLayoutId id="2147483974" r:id="rId14"/>
    <p:sldLayoutId id="2147483975" r:id="rId15"/>
    <p:sldLayoutId id="2147483976" r:id="rId16"/>
    <p:sldLayoutId id="2147483977" r:id="rId17"/>
    <p:sldLayoutId id="2147483978" r:id="rId18"/>
    <p:sldLayoutId id="2147483979" r:id="rId19"/>
    <p:sldLayoutId id="2147483980" r:id="rId20"/>
    <p:sldLayoutId id="2147483981" r:id="rId21"/>
    <p:sldLayoutId id="2147483982" r:id="rId22"/>
    <p:sldLayoutId id="2147483983" r:id="rId23"/>
    <p:sldLayoutId id="2147483984" r:id="rId24"/>
    <p:sldLayoutId id="2147483985" r:id="rId25"/>
    <p:sldLayoutId id="2147483986" r:id="rId26"/>
    <p:sldLayoutId id="2147483987" r:id="rId27"/>
    <p:sldLayoutId id="2147483988" r:id="rId28"/>
    <p:sldLayoutId id="2147483989" r:id="rId29"/>
    <p:sldLayoutId id="2147483990" r:id="rId3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Font typeface="Arial" panose="020B0604020202020204" pitchFamily="34" charset="0"/>
        <a:buNone/>
        <a:defRPr sz="1600" b="0" kern="1200" baseline="0">
          <a:solidFill>
            <a:schemeClr val="bg2"/>
          </a:solidFill>
          <a:latin typeface="+mn-lt"/>
          <a:ea typeface="+mn-ea"/>
          <a:cs typeface="+mn-cs"/>
        </a:defRPr>
      </a:lvl1pPr>
      <a:lvl2pPr marL="225425" indent="-225425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tabLst>
          <a:tab pos="447675" algn="l"/>
        </a:tabLst>
        <a:defRPr sz="1400" kern="1200">
          <a:solidFill>
            <a:schemeClr val="bg2"/>
          </a:solidFill>
          <a:latin typeface="+mn-lt"/>
          <a:ea typeface="+mn-ea"/>
          <a:cs typeface="+mn-cs"/>
        </a:defRPr>
      </a:lvl3pPr>
      <a:lvl4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302">
          <p15:clr>
            <a:srgbClr val="F26B43"/>
          </p15:clr>
        </p15:guide>
        <p15:guide id="3" pos="7378">
          <p15:clr>
            <a:srgbClr val="F26B43"/>
          </p15:clr>
        </p15:guide>
        <p15:guide id="4" orient="horz" pos="2160">
          <p15:clr>
            <a:srgbClr val="F26B43"/>
          </p15:clr>
        </p15:guide>
        <p15:guide id="5" orient="horz" pos="4165">
          <p15:clr>
            <a:srgbClr val="F26B43"/>
          </p15:clr>
        </p15:guide>
        <p15:guide id="6" orient="horz" pos="33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2947E-A57E-775D-E08C-3B3B40F60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59944"/>
            <a:ext cx="11820525" cy="1021181"/>
          </a:xfrm>
        </p:spPr>
        <p:txBody>
          <a:bodyPr>
            <a:normAutofit/>
          </a:bodyPr>
          <a:lstStyle/>
          <a:p>
            <a:r>
              <a:rPr lang="en-US" sz="2700" dirty="0"/>
              <a:t>Ads are more noticed when people are relaxed and/or in a good mood</a:t>
            </a:r>
            <a:endParaRPr lang="en-GB" sz="27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57FF5-4CF4-5E46-F402-B003C343BD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Source: Bronner (2007), reported by Richard Shotton (The Value of TV: A </a:t>
            </a:r>
            <a:r>
              <a:rPr lang="en-US" dirty="0" err="1"/>
              <a:t>Behavioural</a:t>
            </a:r>
            <a:r>
              <a:rPr lang="en-US" dirty="0"/>
              <a:t> Science Perspective, 2024)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813912-63C3-7DFA-EFDF-D5EB9115E6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1304" y="1273629"/>
            <a:ext cx="7705325" cy="3433565"/>
          </a:xfrm>
          <a:prstGeom prst="rect">
            <a:avLst/>
          </a:prstGeom>
          <a:effectLst>
            <a:outerShdw blurRad="266700" dist="38100" dir="2700000" algn="ctr" rotWithShape="0">
              <a:srgbClr val="000000">
                <a:alpha val="40000"/>
              </a:srgbClr>
            </a:outerShdw>
          </a:effectLst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00CD377-FAF9-0B48-D425-C291C15AC4EF}"/>
              </a:ext>
            </a:extLst>
          </p:cNvPr>
          <p:cNvCxnSpPr/>
          <p:nvPr/>
        </p:nvCxnSpPr>
        <p:spPr>
          <a:xfrm flipV="1">
            <a:off x="6618514" y="1959429"/>
            <a:ext cx="0" cy="2525485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5343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THUMBNAIL_REFRESH" val="1"/>
  <p:tag name="ARTICULATE_SLIDE_COUNT" val="36"/>
  <p:tag name="ISPRING_SCORM_RATE_SLIDES" val="0"/>
  <p:tag name="ISPRING_SCORM_RATE_QUIZZES" val="0"/>
  <p:tag name="ISPRING_SCORM_PASSING_SCORE" val="0.000000"/>
  <p:tag name="ISPRING_ULTRA_SCORM_COURSE_ID" val="A32961C3-60E5-4515-91E3-535CC9F0099D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22"/>
  <p:tag name="ISPRINGCLOUDFOLDERPATH" val="Repository/Nickable Charts/Ultimate Nickables/"/>
  <p:tag name="ISPRINGCLOUDFOLDERDOMAIN" val="https://thinkbox.ispringcloud.eu"/>
  <p:tag name="ISPRING_PLAYERS_CUSTOMIZATION" val="UEsDBBQAAgAIACJV40qpAcR2+wIAALAIAAAUAAAAdW5pdmVyc2FsL3BsYXllci54bWytVU1v2zAMPadA/4Ohe6WkH2sb2C26AsUO61Ag67ZboNqKrcW2PEmum/76UZK/53QrsEMCm+J7pMhH2r9+yVLvmUnFRR6gBZ4jj+WhiHgeB+jx693RBbq+Ojzwi5TumPR4FKAy5wZAU+RFTIWSFxrAD1QnAeoZMDAjr5BcSK53wH0G3G2k41N0eDADl1wFKNG6WBJSVRXmChB5rERaGhKFQ5GRQjLFcs0kcWkgr8Eu9d/R8MtETvSuYKqHLPT7A9ckLceL4gOS6gQLGZPj+XxBftx/XoUJy+gRz5WmeciQB5Wc2VI+0XB7L6IyZcrYZr5LcsW0NklY28zXS764yD0lwwA5h3XGlKIxUzjNY0QclkyA/U1KVVLzqAGt4VVbXvNav7V5XzdutnOkcy7Kp5SrBI76kM46CfTJMKqf2etaBT02CrozTMiT7FfJJYvs67dWjPMFcgFbxdk8sapCOICnOxpqIXe3AAMV1R3EbdOwaxq2oJYDt9FXHQVqbrthVJeSNaWa+c88YuILlZIaWVxpWTKfjIw1lgzBPnFXrpvUNcRPdJae/UNvjN+oNT/VW52xgP/RmE9A1NaE5xF7uePgo1kGNdUMim1sWBcpNjG7nFT5lPV0PTC5HOumwEU8TWXMYAwjqinp7GQflEmqwCUs5QjbO9gLTnicpPDTkwzj0700GZXbSYbewV5wKsLtBLQ1t2Uk4zqOxNQqyCcT68QPS6VFxl+tPAd7Ri+tDt8auebopuDtwfn8j1EcxGgGc4MmVpd56u2r5vDBzKlWnc+6cJaBWmEemC4L59XMQlmMfCK2oWWqb/s5NfuwBx3lPDUd01zfQe+iWvFX5lU8Ml+6xYmpScKMZgL04eKkxwD9hO0yCG9N+yJuRN7UAWNi39y/rWiz5evWua7v67APNXzmrHIYN1MfQR2xFGUejXqIi+4jolLYaTeSUS9lG7jR4hhEKooAncJDfefLs8vuyueLywZr83pwgV0u71jpdcKdgkit6/Yifr0b4PE3UEsDBBQAAgAIAOtiAlMxtD4H3QQAAGoSAAAdAAAAdW5pdmVyc2FsL2NvbW1vbl9tZXNzYWdlcy5sbmetWG1v2zYQ/l6g/4EQUGADurQd0KIYEgeyxDhCZMqV6DjZMAiMxNhEKNHTi1Pv037Nfth+yY6U7dhNCklJAduQaN1zx3t57qjj06+ZRCtelELlJ9aHo/cW4nmiUpHPT6wpPfvls4XKiuUpkyrnJ1auLHQ6eP3qWLJ8XrM5h+vXrxA6znhZwm050HcP90ikJ9ZkGDvBeGKT69gPRkE89EbWwFHZkuVr5Ku5+unXT5+/fvj46efjdxu5LjDR2Pb9QyBkkD6+7wBEaBj4MaBhPyb4iloD/dtPLphS3yPYGmwu+klPQnxpDfRvq9w0DDGhceR7Lo69KCYBNb7wMcWuNbhWNVqwFUeVQivB71G14BDHShQclVKk5o9EwUJe8zZlbjC2PRKHOKKh51AvINYgUkWxfmtgWV0tVAHqSpSKkt1InhqdkDHm/2XBS1DNKsgoBJ9qIeBJlTGRH7WrnhE/sN3YnkziMY4iewTOpbtNAdIB/L2oFvBfytVbUHGfS8VSdFtwAAwixJZLKZLmSREtC23hRLJ1qxWhPfPIKKZB4EcxJu52xRrgPEVuwfRme6KEdoRDAChYyYtnyMYm1404sqXsh3Dujc59+FJtwrmYLyR8q752TDBkwoTnbVKQqTiEHI+iWRC62mmgCjG0ZGV5r4r0IEv349kG7BEngEJw6B441RhbYMgPAexVFDyp2sB8e0qc83hICVwOMTjXZ3WeLDrKQYU8maT7KVlDrPYTrzX/N2jxMLiCEgdGCvpIBBdARBd9JK5xBOSBozYZYl96I1tTgSafLTNsmSdhutDlGrEkATkd0pVQdQkr2iXAD4aDyn5aIvxlCpnk2f4T/NYAQrBNDs3FioMJRdqe0cC2DnZ1Tn+Zer/HZ7bnYzeGJAfqialpA1oZA+LMVYWYlEpvAPSydMXyhKMbnjAd2DU8lorUPKYT0FjyVy3+RqzakO6bDV8TF1+9Oepp2gHFP7Ywq0swr6p4tqzaVO+Z/xwrdLF914QuW3+e/sjBxA694LtByti6CVKXyJQiq2XTC14cn51lfWPUasQLPdU9Wj/akqgh/aEHrDUUqrsEhmFDNzaYD2R3KY+cgaJJ0zuguXj5bQ+dJNgAEIWei3EJrjow4VJzfnf5GR5GHoXGMeM3pahapzJTjU2Ang5tAmOw5BV/KMYbfquAxyRnq2Y4g/ZoIt0a0L3Z76BfUI/6YDIBwPlmriqRFBnYn3bAnI7x1gMNzR/sZKZqmZrileLOUD34ts7446nytlCZWZWs3CZv02lOX2JFs7mwUTrpMZfs6q9zfPbK7/lRirAdwiTi2MTR44uja1V2FIIS0K7wabSdfqAWMlYlC2irt6rO045AzVHGxWc2gG32HHFWJIv//vm3I8Y3ljSraLP6Wy8QPZcBC+Id2B9EVbz8sw2E2sNDOXPTRWpz9NvKdTwJUg+y8IccsVjTWjKVwdJRu15I8k3QbEpt53wMdRCZtFd1kbRPafsIYzu8AC4zxwNrMGbFHRAhVUr2QjGutgaXerAz0eoj/HAEX/FCO6mP8Msait429Sax7brmhQSUIJw375rOmcKBJ9m8mZBq3hnMObcJsO03eDwVVV/AEOPdCwd9qDYHWB9OyJBGHWrTNLgtlwFdNPcPZLF63O92d6V5K3T8bu8l0f9QSwMEFAACAAgA62ICU0dLVwP8AwAAFxEAACcAAAB1bml2ZXJzYWwvZmxhc2hfcHVibGlzaGluZ19zZXR0aW5ncy54bWzVWO9y2kYQ/85T3KiTj0F2atcOA3g8thgzwUCR3CbT6XgO3YKuPt2puhOEfOrT9MH6JN3TYQwBJyIpnWQYD+i0+9u/v13JzYv3qSAzyDVXsuUd1488AjJWjMtpy7uLOi/PPaINlYwKJaHlSeWRi3atmRVjwXUSgjEoqgnCSN3ITMtLjMkavj+fz+tcZ7m9q0RhEF/XY5X6WQ4apIHczwRd4JdZZKC9JUIFAPxLlVyqtWs1QpoO6VaxQgDhDD2X3AZFRUdQnXi+ExvT+GGaq0KyKyVUTvLpuOX9cH5pP48yDuqapyBtTnQbD+2xaVDGuPWCipB/AJIAnybo7tmJR+acmaTlvTqxKCjtb6OU2C50alGuFOZAmiV8CoYyaqi7dPYMvDf68cAdsYWkKY8jvENs/C3vOroPe93r4L4/iILw/ia67Tkf9lCKgrfRHkpRN+oF+8hXhb95NwxGvW7/zX00GPSi7vBJCzO6kZCmv5mxJmZWFXkMq4Q1TVKkY0m5wB79KI0aDHa5oPkUItXhWMQJFRo88kcG058LKrhZIBmOkAwPANmlziA2I1u2lmfyArwnOAeIjmEtVy1x+nrVEmfnG6H7zvpTWDu9bFJjaJxg8+BZ6VrTXz96FJsouRGavSZjJdgqIEjHwPo0hTVKhA9cdlDy2CMTLILAUAcZSBJSiTTkBsOPVwC6GGvDTUm/zlL6MudUEMTDOQHkNtxKR5zQXG9kfZV52/xx+7e+MqB/d+lwR8+J/qoKwchCFUTwByBGESx1keKvBMg6ocgkV2l5ipQ3RAuOzs04zIFdVDH0Dk2kBWrifMkEGGfhz4J/IGOYqBxxgc5wGuE51w6/vhdwRrV+AqWPPr5wNOn2r4O3L2yAlM2ojPcEx/6ANDOHwKcYu1RoQgiF2VyDwMzEtNBQ1odxVopVCbP+5RXRPC2Eq/h/XZc16ANW5zBW6MLVqEphPutBZbMJnZWctDwroZGNHEviMPFGjIOGywKqAsZUEiXFgtAYh7m2DJ9xVWg8cVx20PqLHHSqhMvS1SnOQzSWM8iroB0dv/rx5PSns/PXjbr/z19/v/yk0nLBDQW11tyGu3p2g1bT+miPfkbpE9t0S7ej8tS2KNsyuvsJYbnJtud807c7aPdKKjfnt7qRwuBydHVDRkF414vCRpWG6CtknYkT7KiJfaasojO4i7AkQRXR4Sj4pZIbWJtKbAjCSnCDSnG8qSI1cpt6uLalK7mA43zqxhMOdMFTjp35XVD0ObZ8Pbv/F4Z+9UOjo/iBGAo0jxOs6sE64buYgodM8beUNXe1et3beL9r+jvfpO2dlEueYi7tpl+9frdPT47wjXHnrVoN0Tb/mdGu/QtQSwMEFAACAAgA62ICU6GEF03jAgAAlAoAACEAAAB1bml2ZXJzYWwvZmxhc2hfc2tpbl9zZXR0aW5ncy54bWyVVsFu4jAQve9XRNl706XdlpUCElAqVepuqxb17iRDYuHYke3Q8vdrxw6xgUAaCymeec8zHj9PiMUG0+mPIIjTmnOgcgVlRZCEgKISJuGqwHSTsK8Av1cc0zxQzh3wQFpYGBkyI4y/g5QKIrSltQU4m4RJLSWjVymjUkW4ooyXiITTn9fNE0cN8hKLbYErzmPzXOCsUQpdmOEUG+P3vR59hJSVFaK7Z5azqwSlm5yzmmYX4xS7CjhR1dQb/3O/WPYGIFjIJ1VgL6flWI9hlIqDEKBTulvqcZFFUAKkjXT+VA44Xajzuz+gbbHAsqHNfunRR6tQDn6RxzM9+vFUre4Rrpej0c3deYKEL6mgNyM9eqGN8r+1OKvq6jsaqTjLdUF9zvxuMetXy55DGMrU9VOE0fz2cXx7kaA3pAMpxsNYjz6GLc/tgx4OyL669z7W15Uz8qrretAQ9KEnBKaS1xBH7cz4RME+X2qp7kfrdy0d5lXl/IpqAdM1IsLCOmMHfINPTDMXZS0d5IORuoSFSdhF+o6OsFjMm2bhZLg3OSly2B7hHGOH/KfqeoR0jB3yneAMXijZWY+T7KHLkNpDniN7nOfrr7xAkZpm1tvOWq+O9KyvrnBStYYWU7IMpkKns8Il6IOLo8ZmUoqOcoop2uIcSczoX41Lds1mRBwdOKzWTisrllgSOCW4JkfVpt1yNXNfj9brC9J8FrrNmXkgVRefhMzoMgwsZxI2a5iP4TGcMgliKBhJidKiVJ+8wRTdhBUe+BNds6GkEvEN8BVjpDdOHDlViKPTdY5tMU4dAK3LBPhSnRuGVji+zeAKnBdE/eQHhk/IfEKP0zBloZajCO916RisCADxtGhVaybGU9ZEYgJbINbrGJoN9+0sFkqlfYKbyWdYS1dy1jJIk7ZXdMfp9TnPcYLwofJiftdxHQNkL1Eimp15N7/tw04uXmtu+5nWuQsyBqslb2nlP66hMup/o/8BUEsDBBQAAgAIAOtiAlOpYJAf6AMAAKgQAAAmAAAAdW5pdmVyc2FsL2h0bWxfcHVibGlzaGluZ19zZXR0aW5ncy54bWzVWO9u2kgQ/85TrHzqx+K0l15SZIiixCioBDjs3LWqqmjxDngv613Xu4bST/c0fbA+yY29hEAgqWnL5U4oAo9nfvP3t2PHO/mUCDKFTHMlm86L+oFDQEaKcTlpOldh+/mxQ7ShklGhJDQdqRxy0qp5aT4SXMcBGIOqmiCM1I3UNJ3YmLThurPZrM51mhV3lcgN4ut6pBI3zUCDNJC5qaBz/DLzFLSzQKgAgH+JkguzVq1GiGeRLhXLBRDOMHLJi6SouDCJcFyrNaLRzSRTuWRnSqiMZJNR0/nl+LT43OpYpHOegCxKolsoLMSmQRnjRRBUBPwzkBj4JMZojw4dMuPMxE3n5WGBgtruJkqJbTOnBcqZwhJIs4BPwFBGDbWX1p+BT0bfCqyIzSVNeBTiHVKk33TOw+ug2zn3r3v90A+uL8LLro1hB6PQfxvuYBR2wq6/i35V+It3A3/Y7fTeXIf9fjfsDO6ssKJrBfHc9Yp5WFmVZxEsC+aZOE9GknKBI3qvjBoMDrmg2QRC1ebYxDEVGhzyVwqT33MquJkjFw6QCzcA6alOITLDom1Nx2Q5OHdwFhADw14uR+LV6+VIHB2vpe5a73dpbY3So8bQKMbhQVkZmueuim7VxkqupVZck5ESbJkQJCNgPZpggQdt6ZAxVl1gbv0UJAmoRNpxg/lGSwudj7ThpqRbe6F9mnEqCFIKzwUgl8FG/lFMM71W5mWpi2mPWu97yoD+YPO3oodU/1S5YGSuciL4DRCjCPY2T/BXDGSVQWScqaSUCqoN0YJjcFMOM2AnVRy9QxdJjpZ4nqQCjPXwMeefyQjGKkNcoFM8fVDOtcWv7wScUq3vQOltjM8sLzq9c//tsyJByqZURjuC40BAkpp94FPMXSp0IYTCaq5AYGUimmso+8M4K9WqpFn//o5onuTCdvxn92UFeo/d2Y8XOrc9qtKYb0ZQ2W1MpyUnC56V0MhGji2xmHgjwjOIyxyqAkZUEiXFnNAIT29dMHzKVa5RYrlsofV3BWhNCZdlqBN8JEBnGYOsCtrBi5e/Hr767ej4daPufv37y/NHjRYbbSBo4c2utLMHV2Y1q3uL8xtGj6zPDdu2ypJiRNmG0+2PBIvVtXnOe26xdLbvoHJV3ltBo6fbQYF/Ojy7IEM/uOqGQaPKCPQU8sxEMc7QuHhsrGLTvwqxCX4V1cHQ/6NSGNiNSvPvB5Xg+pXyeFNFa2h382BlL1cKAQ/wiT2Q8AgXPOE4i/8LUj7Ejx/n87/Cya3PhfxRUloa74mTQLMoxj7urfdPd9I9XVX/S4WyV8vXtrX3NM/d+kZcQ/n6fxdatX8AUEsDBBQAAgAIAOtiAlMyYqOLkAEAAAMGAAAfAAAAdW5pdmVyc2FsL2h0bWxfc2tpbl9zZXR0aW5ncy5qc42Uy27CMBBF93xFlG4r1AYKaXc8glSJRaV2V3XhhCFEOLZlOykp4t+LEx6247R4NvHVyR3PWJ59zzsuP/G9F29ff9f7N3Nfa6A0yQu4N3XcoedK9wXOVvCR5YAzAr6FlOdfL/LhSriMfVKbxtW7shWan08dNFPaGmGhi9wBChdYOsBvF7hzgD8XsKfV1dSkNToupKSkn1Aigcg+oTxHNePfPdRLL9GCaQm8QRf1cqBrlIBh+jd5dXwaq9C5hOYMkWpJU9qPUbJNOS3Iqst1UzHgxyvfnmp5Hs8iww5nQr5KyO3EUaiim2QchIBT3lGkwgljFAPWfNvdtFDDuF2QRZeZyOSZnjyq0GmGUmh1KZyoMDFy9LK5hygIBqM2J2EnG2IQqDAIjCrgt1hRVrAbLpBxmqqOtNDpaDYxr/KCYopWGUkbLpgOF+HQyanDKtsGnIcqdPBa6HCuwjeeELWe0Mbx+vKu0eF695YmjaF0ziqsrEvXIMAukbhE6hJZ5xRqDxJpDxK1//S+/juNbdc7/AJQSwMEFAACAAgATmlyVCkQ9LPCDwAAfiUAABcAAAB1bml2ZXJzYWwvdW5pdmVyc2FsLnBuZ+2a+1tSWffAabrNVF6apsbJC1Zv01zKa6lh4liWNaVNmmmmkjliXtDQQAGBKZ+ypoScSkdRaOI188o0hBcUtJs0KZJ5IUSlYowAlUQOKAh8wXrf7/P+D/7AOex99uectfZaZ+21zrMv/xQWYrNi/QoQCGRzYH9wOAi0JBgEWpz26TJLz+GXoWGW06Ls8JDdoIYeJ7mlsSQ5KDQIBLpHXjmXsNTS/uzM/uPZIJDtI+tvES/z7s8g0OY1B4KDjubGT4xIrozn4HlT2fTiY4Wh2277FIbWI8oeR6xZG/x4cPcf9zZrlj8MOu0W4NrfuIRz7fPPf/1CfPRbTdQK1snHxSvil/y47f5q3AaHoKzVHprdQf8uCTKf+1bFx4ADZRRBz+TcywDcWyD3UT7Tf7qi1EhI7qHO7spB91QOeAgCzA8Vik3kepe2LOBpmgrra5G0Y1u1YR+LlOoijbXbSMuduyy/sMjSbRvEIlPprur+Eio141NLx5n9NeeclhapCCpDnw3IOuII69pBALed6b3oPy0dV/WHvNR6seBuzNNK0Vfzfw/ZWwe8+XSj5fiDU9ASy+nSpkvWS8glqy1HV5LrJ5bT49WWKQb94nfe+jT7kAVoAVqAFqAFaAFagBagBWgBWoAWoAVoAVqAFqAFaAFagBagBeh/ocYVG3NiTR2KCBo+C2AxiNnAiApPTPKhQOCocYXD4L1y50TLOLRvAyyTVc1omeMH4pF0ViLiRIm8S1ITATMcb6D42m60fssduBI485rlLhiHoLYqf+8h7bCAYpxqeWCeR+BjBitxQpAeGMLi/1EvUkJ38bmZqdL5D8Zc7eZSfKhzn+jesh7eTEQ+fi5fHnkSBPKFGV/N/nRqv6APNqs4C7OQG8JGSgwEzwedQY9r92gDUYeSeev9cMnGmiZ2BuOTxSA/GLCnWkYlvh7y/utRmchEssUooCMyOyeLgG/T4ei6HKThhISFFePt6uLNK1Vl1MDpQRzYjz2cO+RInKoIEWbrxLAs3oiq7XWeVmmTiZMTahPjiCQdj0KUVwhVBa2TmJMAm0aTNCkb/SdQW/kujihR05ya3JCZl97fiCqFMrRpbeMpTbXiuwwmd3JKg4eQoziYtQ6gjtmaKIWLolubc/ZdhG4ivb1pw6XYa6XOSsTAbTW1S8eYNNw0kOMuuUX6VXdtPczYm7G3KOb3QdQI0Wx03LvOJ0J33FkFGUSNf7+uX77WVm/auvYgvOjkCLqKQ6qUWuVgk7jcoTsZ9J5aRuupAxXxhoim1ra5A+IB1AAgBAZ9pGNa+a544K11cmVVo2lvriU3Cuh7aNgMDkO3ZnWw29NuEtCYmnCc2GD4ey7c+IVpO8P08h+I6NBI5lpQZ59bu9SkZPzmoKJ5hh/1e3fyz4xWlKw+eziR7ubfeW/oTmM9o4k7iRQPMQixx/ZX855bHk1jhU6Ijy8rmi4TIRaD/oQByi8KtNwNXaUTum8SFFHJcAP326B/znePR6tSr+f2rlSJMHT9Z6bmT+FE+Eoz1y5Zl8SJqTLVGeh7nrEnBiuaepDkwrEkHoNpchI46upvH3hCut54ImcIWiHsznAE/WKE9Pt+4ZzcKKHfqDYfy200U+w/KNYAX/mqVH8Zb07thAArfhn73uElTfSQuGpVlyFrnfcgImdI6VCPS093DB5KaaJUNB6W7WCKl4FOEhug6pes5PiCACYevJl/k7zLK2BZ1eYPtovjr+vwljK+daoi1LTHtv0FY14wOzgU68YwS4pQZJugn5mlIz4gkAE5aM5+tdfikuTf4EJz79SdJUWZeOWJ2mQq5i17TDPrzp15w4qIL0MaxlBXFVmV0IYJOLOtUJUn8xe6t5ePARo0fUzIln/Uo5JA54sw9fGbf1J9iSyDVSfg1roUMzp28nGXrs5rcnpLgE8j3q4IPTSRAbeffcmDNmLNBglx5JFdYJ5Gx6niZvanSH1QpRD8znktA9Gz7mgeayw9rimj/mWfjIwNjSnuE+7Ejea+6NYS7/M1ntENNBxYr3TSpRz1JuwKo0FdeJVjExlerW20py3Li/xVbdko+YtKx2G0GFHrTpztEjZGO2/7TqGBeEg12h0c/iFwv765kcJX+7jgNb3KEvOwDJpzNkagxmJbe9VpI2fhPGxU1WcbOZcqKqIgF/uB+8jV3YRI13fSEwm3YEFHqiLL330zYPY/iI99fXuyymr20e4D5EIIcZWf0a+arNSQ3AGgULUnHJZWgX6BnoAvLUJJEhXg8+GSVrhMqGsZm3eRkQHcgXEvpgwP7GFQkfUv3WDcvD3d0VRYamG0eIDXtdS8xy7g7Fl9sy10opv04DTlK/KDZhinoSHRg8A9GsGrg7oI+wBkxTHe6+auYiSHw083EDbK1gfrzx1dToe64Z+nJvT25XR6eWke1MjPA6WCvLd61KCssjaygjB8Lm60c8aV8eRQXMi85lwOlx9njU2RV0TX3+zd9isOCYlYqa5EXfkZHaHbu/c8pAeQOSz/zqd7Mh+Cz6t8ghRXnB19YdE73JPOYNAPVTNaG9oFjuACABNyDSVmsUen2DqEj7GwtR3cLzGbqEckaal6XBTtmExIAzCcH3/+YHJfu/gW7IRoUNsnmE5FHFc+NG0guI/j6qMFZoV0lHt732F8fHHa43gGSWCn1EAQsYszvZhSjyE4lvasGcYCo2ImdDOzzSa3HSwY63AldFKQZohpF8o4+MDMBmkETaVeUUTFbu0m8SCydcH6MFW+Zxh4riHRiAG/pHLn/FihFcdKvpI19+GKm3rt1FCO6n3ZGNAvS6J5+w92iCihxHw3qa5W7xIp8e5UJXcRnyrAPRDiR+ENM7Ak0glHbdmZWUzAljrBYea+cVmh9PtLhoJMJvh2BRzOS7jP7+f2Z7+ydcBvxcaNGEZpZAM0THXiCd206BQMXT7mKeH1Jyagdw3ubHJ9sbzBVp1VbPen1Das4ljnzknbnXJSzOg+ok3ce8W55+5rY+IP40erWHHJ6LpzTF+KyZ971TnAaKzs5j4QwNFiEGgcDmbGOmp3cwcv7uAcq+tLo5jyVq0HMKX1qw3CRCxeJGyfqN04L5bG8x1whiE2YDIDZRMCJSZLJfMa16AKhczy0TvkWS7cKpPONdyfW074AQiCTr7qT0kqlzbkjEwMbM2kt1/Ut00+1ze73N3RpawWlKArrGvnaLpeBSAlgXrDQblqwxb+eOMi0Es+9I7w4kFnD2y9X80F0wHVhhd9jLJ3HeGeCVpqdlWFCOmA8MavSk2VKKR6tgGj8rp0tVhQ6l9zY1Q2ppmo0LZoUpItwrTYM+zlIOSR8/s5dSl51c/VWMX0X4JS57RX4/w7xMz7V9tN4eZ3AzIgmRZoIiXxZ+ykfh/sJDGO6hgB4iECFhGdNqBvJnhAuaIUxlplG4EV8uQ8Ut/yOl0vhCvURqWP2MQ+xB/3u9pYCl22A3h2U988+NgIuOXvRwRS4g+SO2V9AXgcx+W/VhP6Rtbne4rl8XkaOXP5cfcfFJD/Gm5Ron31V0T3dEwAgBHJLHETwjCJumrBOKOgPh5lcPa926doEyX9UmLxs8BvALtEfLwCF9meVdfue0NPjZTlDMeZFh/3bkVYkp/pyzxaszY9zZLr2JT0CWyUgphhYfbDmJKe+A1Zw5r1TebhsdDg5I+WlctYeOwEjn9AOc6N5Xj9G/ZtuKGt/Dpp1ieCfEE0FS2Lzd8feE3xIAJcQvjhqvtXipIvCsXAohPF96WT16CcBnpPGucnuVLpf6u9ccpWjigWBlIH0ZgfhBYlDj0hrQDroO+pAzTzE1g91HzBffTVdTKUy55G6JwRm652/A2PMD8HDi4tUeB+rIARZUqpyEequ0KdX35bGXgjRUhFInyB4XrqI+cmPxXrlPE4czI0EoeP7txxCnanm5B26nqpc36vTx/vVhVM3gvLVhmQyvGpNqRZvxNQRyXrtST/t5SwgGVw3pt/WaJeqv7B9pr8+6tWxBXvM14XIfW3dBXP+6rcAeeWtsV65XrVtamkKSmgS6HHqZ6K7sVj+SdcojnqRl+XveRMokHM03cyBS6ICPFgEly4tO3nka3tdgO6c1ObiQCS6J7SdVr8wQo5vDFL2jb3wI4RoBzKK057NKaJuSf8bYcx3xj/Tpf9oFeth3g46bjrLW7tOe/WnfIvv7sxqhuqgiKO9k0lxoqFPEvQMsz8WmaxxtcROvxHHVyCUxW3+klN0ju20ZnebrttkZaVSB4ZiJIpdIy5B9vPd1tTOxFqkftOxof1fOrVzVohFeVssqyNN3yioOqnGr/yztDPNr4dswQvOm2m1EAirIWvgw62GEbaW7BKhrlXQS0wXT3R/YioZ9QSzZ3me50w0zQxzMxNf9P2IYAIqqCGf/4/1YiAYbHYVWEH7VtcrTfFMvuxgmtJ72dmqsxJwB+BpoJNwJR6botJ//cAZXSqtW+p75eSrZ+coYskJaHlH7Mh7OTslw0BBsiwNeFKUhBvirRRSWWuWUGWFSeEkTvheMwMSATD9v6myWpzrugTdphjE+ZtrZnJNjbo2tL9M2yYoI5COBHmg4yfN4NWOaoLuN9nuDy8wlusOvKsTZcPpk6av15StNKLmRiAfZJG0F98fgS+8t1fw5NbVHnCs/5u3OOgV/uY7e4UPzLRQ+kDb7IBdZgGcD86qbu1mBseUWBMOltF+fxDnrbf/u/tK0HDp7W6pDUAriA5oNWUsQkEouwky3J90+AGf4hGJMtWFuY//aN97h28O4WA3WW4WWqZmrFPsLPQjYSkt4M+/7lBsvGvZ+xJdqHV+8+guVogMx63D+0XoaJ4ioVHENl3I3TydFoTC2m/858XaObb7RdqTYZhEaWGoJkSwGC7hLyuaWVopGRGK+EmFPHrE9eBmnvHVV13FDo7wRtwN7sHPzcvnf9j3Zqd/KGpn4TjyVP5nYX5+x9S+stl5dow42VfCZOtO6dr25pb/s9IuxZX20oA6H1PfL4ULwbrNdtB7zeZtd1miyNYqrNqcJjzMz1wP423J5YpNJU/sVtvKV7G6ghlZT4Uk2bmJgM3rbC88FAbsDcLYckb4qzbh2wTjGz50NS1wXHKpOFrS0037MTgTjuHqDarC4jqqRRQiiRXK6IjUsXs7nG2tUwsdc26Ut1xRLVF7dgO+NcKiK+vuF/ZQDTozLma2h2sQgdrFZl9/uk2BU9yVqeIbJIgNZIpkuI+JBNt3afzavOH0lL2gmsWr7fWmlfqYp5W1pJ3+QSssV63j1zZohmedj8ksJabfsEDu90GzEqDJZL+ngH6uEGo32lpUdlhvPZv+cX5rT+3hkIEgGv4tCaKy8a+fzYgv2Dtztg7AKnBzJ0+VmtefifxhleZW0Ghtf/A3rDght0nz/8fUEsDBBQAAgAIAE5pclTAqrEVSgAAAGsAAAAbAAAAdW5pdmVyc2FsL3VuaXZlcnNhbC5wbmcueG1ss7GvyM1RKEstKs7Mz7NVMtQzULK34+WyKShKLctMLVeoAIoBBSFASaESyDVCcMszU0oygEIGZhYIwYzUzPSMElslCwOERn2gmQBQSwECAAAUAAIACAAiVeNKqQHEdvsCAACwCAAAFAAAAAAAAAABAAAAAAAAAAAAdW5pdmVyc2FsL3BsYXllci54bWxQSwECAAAUAAIACADrYgJTMbQ+B90EAABqEgAAHQAAAAAAAAABAAAAAAAtAwAAdW5pdmVyc2FsL2NvbW1vbl9tZXNzYWdlcy5sbmdQSwECAAAUAAIACADrYgJTR0tXA/wDAAAXEQAAJwAAAAAAAAABAAAAAABFCAAAdW5pdmVyc2FsL2ZsYXNoX3B1Ymxpc2hpbmdfc2V0dGluZ3MueG1sUEsBAgAAFAACAAgA62ICU6GEF03jAgAAlAoAACEAAAAAAAAAAQAAAAAAhgwAAHVuaXZlcnNhbC9mbGFzaF9za2luX3NldHRpbmdzLnhtbFBLAQIAABQAAgAIAOtiAlOpYJAf6AMAAKgQAAAmAAAAAAAAAAEAAAAAAKgPAAB1bml2ZXJzYWwvaHRtbF9wdWJsaXNoaW5nX3NldHRpbmdzLnhtbFBLAQIAABQAAgAIAOtiAlMyYqOLkAEAAAMGAAAfAAAAAAAAAAEAAAAAANQTAAB1bml2ZXJzYWwvaHRtbF9za2luX3NldHRpbmdzLmpzUEsBAgAAFAACAAgATmlyVCkQ9LPCDwAAfiUAABcAAAAAAAAAAAAAAAAAoRUAAHVuaXZlcnNhbC91bml2ZXJzYWwucG5nUEsBAgAAFAACAAgATmlyVMCqsRVKAAAAawAAABsAAAAAAAAAAQAAAAAAmCUAAHVuaXZlcnNhbC91bml2ZXJzYWwucG5nLnhtbFBLBQYAAAAACAAIAGACAAAbJgAAAAA="/>
  <p:tag name="ISPRING_PRESENTATION_TITLE" val="Chart of the Month - September 2023"/>
  <p:tag name="ISPRING_FIRST_PUBLI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inkbox">
  <a:themeElements>
    <a:clrScheme name="THINKBOX">
      <a:dk1>
        <a:sysClr val="windowText" lastClr="000000"/>
      </a:dk1>
      <a:lt1>
        <a:sysClr val="window" lastClr="FFFFFF"/>
      </a:lt1>
      <a:dk2>
        <a:srgbClr val="372D87"/>
      </a:dk2>
      <a:lt2>
        <a:srgbClr val="4D4D4D"/>
      </a:lt2>
      <a:accent1>
        <a:srgbClr val="372D87"/>
      </a:accent1>
      <a:accent2>
        <a:srgbClr val="0069B4"/>
      </a:accent2>
      <a:accent3>
        <a:srgbClr val="E10514"/>
      </a:accent3>
      <a:accent4>
        <a:srgbClr val="EB7305"/>
      </a:accent4>
      <a:accent5>
        <a:srgbClr val="009B3C"/>
      </a:accent5>
      <a:accent6>
        <a:srgbClr val="87B923"/>
      </a:accent6>
      <a:hlink>
        <a:srgbClr val="000000"/>
      </a:hlink>
      <a:folHlink>
        <a:srgbClr val="000000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158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rgbClr val="D9D9D9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600" dirty="0" err="1" smtClean="0">
            <a:solidFill>
              <a:schemeClr val="bg2"/>
            </a:solidFill>
          </a:defRPr>
        </a:defPPr>
      </a:lstStyle>
    </a:txDef>
  </a:objectDefaults>
  <a:extraClrSchemeLst/>
  <a:custClrLst>
    <a:custClr name="Yellow">
      <a:srgbClr val="FFCD00"/>
    </a:custClr>
    <a:custClr name="Light green">
      <a:srgbClr val="B9CD00"/>
    </a:custClr>
    <a:custClr name="Light blue ">
      <a:srgbClr val="00A5D7"/>
    </a:custClr>
  </a:custClrLst>
  <a:extLst>
    <a:ext uri="{05A4C25C-085E-4340-85A3-A5531E510DB2}">
      <thm15:themeFamily xmlns:thm15="http://schemas.microsoft.com/office/thememl/2012/main" name="ThinkboxPowerPoint_Template_Nov17_FINAL.pptx" id="{3F326CAD-93B2-44EF-A03C-22051131FAD6}" vid="{43955D0F-805C-462F-9BA3-8D8784816F2A}"/>
    </a:ext>
  </a:extLst>
</a:theme>
</file>

<file path=ppt/theme/theme2.xml><?xml version="1.0" encoding="utf-8"?>
<a:theme xmlns:a="http://schemas.openxmlformats.org/drawingml/2006/main" name="1_Thinkbox">
  <a:themeElements>
    <a:clrScheme name="THINKBOX">
      <a:dk1>
        <a:sysClr val="windowText" lastClr="000000"/>
      </a:dk1>
      <a:lt1>
        <a:sysClr val="window" lastClr="FFFFFF"/>
      </a:lt1>
      <a:dk2>
        <a:srgbClr val="372D87"/>
      </a:dk2>
      <a:lt2>
        <a:srgbClr val="4D4D4D"/>
      </a:lt2>
      <a:accent1>
        <a:srgbClr val="372D87"/>
      </a:accent1>
      <a:accent2>
        <a:srgbClr val="0069B4"/>
      </a:accent2>
      <a:accent3>
        <a:srgbClr val="E10514"/>
      </a:accent3>
      <a:accent4>
        <a:srgbClr val="EB7305"/>
      </a:accent4>
      <a:accent5>
        <a:srgbClr val="009B3C"/>
      </a:accent5>
      <a:accent6>
        <a:srgbClr val="87B923"/>
      </a:accent6>
      <a:hlink>
        <a:srgbClr val="000000"/>
      </a:hlink>
      <a:folHlink>
        <a:srgbClr val="000000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158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rgbClr val="D9D9D9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600" dirty="0" err="1" smtClean="0">
            <a:solidFill>
              <a:schemeClr val="bg2"/>
            </a:solidFill>
          </a:defRPr>
        </a:defPPr>
      </a:lstStyle>
    </a:txDef>
  </a:objectDefaults>
  <a:extraClrSchemeLst/>
  <a:custClrLst>
    <a:custClr name="Yellow">
      <a:srgbClr val="FFCD00"/>
    </a:custClr>
    <a:custClr name="Light green">
      <a:srgbClr val="B9CD00"/>
    </a:custClr>
    <a:custClr name="Light blue ">
      <a:srgbClr val="00A5D7"/>
    </a:custClr>
  </a:custClrLst>
  <a:extLst>
    <a:ext uri="{05A4C25C-085E-4340-85A3-A5531E510DB2}">
      <thm15:themeFamily xmlns:thm15="http://schemas.microsoft.com/office/thememl/2012/main" name="Office Theme" id="{87B111D4-E9AF-426D-8C9F-EE971196E37C}" vid="{A929D647-F1B9-49CF-A84B-43D843FFC86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ThinkboxPowerPointTemplate</Template>
  <TotalTime>0</TotalTime>
  <Words>229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Thinkbox</vt:lpstr>
      <vt:lpstr>1_Thinkbox</vt:lpstr>
      <vt:lpstr>Ads are more noticed when people are relaxed and/or in a good mood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Chart of the Month - September 2023</dc:title>
  <dc:creator>Nailah Uddin</dc:creator>
  <cp:lastModifiedBy>Hannah McMullen</cp:lastModifiedBy>
  <cp:revision>54</cp:revision>
  <dcterms:created xsi:type="dcterms:W3CDTF">2022-12-21T11:21:32Z</dcterms:created>
  <dcterms:modified xsi:type="dcterms:W3CDTF">2025-04-24T11:41:13Z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C1462182-D2AD-484E-BA59-D92BD6CB2974</vt:lpwstr>
  </property>
  <property fmtid="{D5CDD505-2E9C-101B-9397-08002B2CF9AE}" pid="3" name="ArticulatePath">
    <vt:lpwstr>Presentation1</vt:lpwstr>
  </property>
</Properties>
</file>