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4E6"/>
    <a:srgbClr val="EBE9F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97056269057983E-2"/>
          <c:y val="4.8213944287182543E-2"/>
          <c:w val="0.94841042238891082"/>
          <c:h val="0.833033419821625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Avg mins per day</c:v>
                </c:pt>
              </c:strCache>
            </c:strRef>
          </c:tx>
          <c:spPr>
            <a:solidFill>
              <a:srgbClr val="E30615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0-9%</c:v>
                </c:pt>
                <c:pt idx="1">
                  <c:v>10-19%</c:v>
                </c:pt>
                <c:pt idx="2">
                  <c:v>20-29%</c:v>
                </c:pt>
                <c:pt idx="3">
                  <c:v>30-39%</c:v>
                </c:pt>
                <c:pt idx="4">
                  <c:v>40-49%</c:v>
                </c:pt>
                <c:pt idx="5">
                  <c:v>50-59%</c:v>
                </c:pt>
                <c:pt idx="6">
                  <c:v>60-69%</c:v>
                </c:pt>
                <c:pt idx="7">
                  <c:v>70-79%</c:v>
                </c:pt>
                <c:pt idx="8">
                  <c:v>80-89%</c:v>
                </c:pt>
                <c:pt idx="9">
                  <c:v>90-100%</c:v>
                </c:pt>
              </c:strCache>
            </c:strRef>
          </c:cat>
          <c:val>
            <c:numRef>
              <c:f>Sheet1!$B$2:$B$11</c:f>
              <c:numCache>
                <c:formatCode>0.00</c:formatCode>
                <c:ptCount val="10"/>
                <c:pt idx="0">
                  <c:v>4</c:v>
                </c:pt>
                <c:pt idx="1">
                  <c:v>12</c:v>
                </c:pt>
                <c:pt idx="2">
                  <c:v>25</c:v>
                </c:pt>
                <c:pt idx="3">
                  <c:v>47</c:v>
                </c:pt>
                <c:pt idx="4">
                  <c:v>75</c:v>
                </c:pt>
                <c:pt idx="5">
                  <c:v>115</c:v>
                </c:pt>
                <c:pt idx="6">
                  <c:v>169</c:v>
                </c:pt>
                <c:pt idx="7">
                  <c:v>244</c:v>
                </c:pt>
                <c:pt idx="8">
                  <c:v>360</c:v>
                </c:pt>
                <c:pt idx="9">
                  <c:v>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52-4988-8CCE-8508C50033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99944127"/>
        <c:axId val="799945375"/>
      </c:barChart>
      <c:catAx>
        <c:axId val="79994412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9945375"/>
        <c:crosses val="autoZero"/>
        <c:auto val="1"/>
        <c:lblAlgn val="ctr"/>
        <c:lblOffset val="100"/>
        <c:noMultiLvlLbl val="0"/>
      </c:catAx>
      <c:valAx>
        <c:axId val="799945375"/>
        <c:scaling>
          <c:orientation val="minMax"/>
          <c:max val="80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9944127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0-10%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D9D9D9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0.03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AA-4032-8691-A8EF6EF91DE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10-20%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0.06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AA-4032-8691-A8EF6EF91DE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20-30%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0">
                  <c:v>7.0000000000000007E-2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AA-4032-8691-A8EF6EF91DE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30-40%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Sheet1!$B$5:$C$5</c:f>
              <c:numCache>
                <c:formatCode>0%</c:formatCode>
                <c:ptCount val="2"/>
                <c:pt idx="0">
                  <c:v>0.1</c:v>
                </c:pt>
                <c:pt idx="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AA-4032-8691-A8EF6EF91DE2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40-50%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Sheet1!$B$6:$C$6</c:f>
              <c:numCache>
                <c:formatCode>0%</c:formatCode>
                <c:ptCount val="2"/>
                <c:pt idx="0">
                  <c:v>0.11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AA-4032-8691-A8EF6EF91DE2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50-60%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Sheet1!$B$7:$C$7</c:f>
              <c:numCache>
                <c:formatCode>0%</c:formatCode>
                <c:ptCount val="2"/>
                <c:pt idx="0">
                  <c:v>0.11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AA-4032-8691-A8EF6EF91DE2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60-70%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Sheet1!$B$8:$C$8</c:f>
              <c:numCache>
                <c:formatCode>0%</c:formatCode>
                <c:ptCount val="2"/>
                <c:pt idx="0">
                  <c:v>0.12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AA-4032-8691-A8EF6EF91DE2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70-80%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Sheet1!$B$9:$C$9</c:f>
              <c:numCache>
                <c:formatCode>0%</c:formatCode>
                <c:ptCount val="2"/>
                <c:pt idx="0">
                  <c:v>0.13</c:v>
                </c:pt>
                <c:pt idx="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AA-4032-8691-A8EF6EF91DE2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80-90%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Sheet1!$B$10:$C$10</c:f>
              <c:numCache>
                <c:formatCode>0%</c:formatCode>
                <c:ptCount val="2"/>
                <c:pt idx="0">
                  <c:v>0.13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AA-4032-8691-A8EF6EF91DE2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90-100%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% of all BVOD viewership</c:v>
                </c:pt>
                <c:pt idx="1">
                  <c:v>% of all linear viewership</c:v>
                </c:pt>
              </c:strCache>
            </c:strRef>
          </c:cat>
          <c:val>
            <c:numRef>
              <c:f>Sheet1!$B$11:$C$11</c:f>
              <c:numCache>
                <c:formatCode>0%</c:formatCode>
                <c:ptCount val="2"/>
                <c:pt idx="0">
                  <c:v>0.15</c:v>
                </c:pt>
                <c:pt idx="1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FAA-4032-8691-A8EF6EF91D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540237967"/>
        <c:axId val="540238383"/>
      </c:barChart>
      <c:catAx>
        <c:axId val="5402379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40238383"/>
        <c:crosses val="autoZero"/>
        <c:auto val="1"/>
        <c:lblAlgn val="ctr"/>
        <c:lblOffset val="100"/>
        <c:noMultiLvlLbl val="0"/>
      </c:catAx>
      <c:valAx>
        <c:axId val="540238383"/>
        <c:scaling>
          <c:orientation val="minMax"/>
          <c:max val="1"/>
        </c:scaling>
        <c:delete val="0"/>
        <c:axPos val="b"/>
        <c:numFmt formatCode="0%" sourceLinked="1"/>
        <c:majorTickMark val="out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0237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Light</c:v>
                </c:pt>
              </c:strCache>
            </c:strRef>
          </c:tx>
          <c:spPr>
            <a:solidFill>
              <a:schemeClr val="accent1"/>
            </a:solidFill>
            <a:ln w="76200"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5C5FF"/>
              </a:solidFill>
              <a:ln w="7620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DC7-4D24-9C28-46501E78C27B}"/>
              </c:ext>
            </c:extLst>
          </c:dPt>
          <c:cat>
            <c:strRef>
              <c:f>Sheet1!$A$2:$A$5</c:f>
              <c:strCache>
                <c:ptCount val="1"/>
                <c:pt idx="0">
                  <c:v>Decile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C7-4D24-9C28-46501E78C2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Medium</c:v>
                </c:pt>
              </c:strCache>
            </c:strRef>
          </c:tx>
          <c:spPr>
            <a:solidFill>
              <a:srgbClr val="99D7B1"/>
            </a:solidFill>
            <a:ln w="76200">
              <a:solidFill>
                <a:schemeClr val="bg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Decile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C7-4D24-9C28-46501E78C27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Heavy</c:v>
                </c:pt>
              </c:strCache>
            </c:strRef>
          </c:tx>
          <c:spPr>
            <a:solidFill>
              <a:srgbClr val="FD9199"/>
            </a:solidFill>
            <a:ln w="76200">
              <a:solidFill>
                <a:schemeClr val="bg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Decile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C7-4D24-9C28-46501E78C2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013382032"/>
        <c:axId val="1013385360"/>
      </c:barChart>
      <c:catAx>
        <c:axId val="1013382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13385360"/>
        <c:crosses val="autoZero"/>
        <c:auto val="1"/>
        <c:lblAlgn val="ctr"/>
        <c:lblOffset val="100"/>
        <c:noMultiLvlLbl val="0"/>
      </c:catAx>
      <c:valAx>
        <c:axId val="101338536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013382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630</Words>
  <Application>Microsoft Office PowerPoint</Application>
  <PresentationFormat>Widescreen</PresentationFormat>
  <Paragraphs>76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proxima-nova</vt:lpstr>
      <vt:lpstr>Thinkbox</vt:lpstr>
      <vt:lpstr>Weight of viewing is a key factor in incremental reach</vt:lpstr>
      <vt:lpstr>‘Middle tier’ of viewers are key to BVOD’s incremental reach</vt:lpstr>
      <vt:lpstr>BVOD provides good odds of reaching an attractive audience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Weight of viewing is a key factor in incremental reach</dc:title>
  <dc:creator>Nailah Uddin</dc:creator>
  <cp:lastModifiedBy>Naz Erten</cp:lastModifiedBy>
  <cp:revision>2</cp:revision>
  <dcterms:created xsi:type="dcterms:W3CDTF">2023-12-21T10:54:06Z</dcterms:created>
  <dcterms:modified xsi:type="dcterms:W3CDTF">2024-08-02T07:44:10Z</dcterms:modified>
</cp:coreProperties>
</file>