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3.xml" ContentType="application/vnd.openxmlformats-officedocument.them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4.xml" ContentType="application/vnd.openxmlformats-officedocument.them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tags/tag12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60" r:id="rId2"/>
    <p:sldMasterId id="2147483990" r:id="rId3"/>
    <p:sldMasterId id="2147484021" r:id="rId4"/>
  </p:sldMasterIdLst>
  <p:notesMasterIdLst>
    <p:notesMasterId r:id="rId6"/>
  </p:notesMasterIdLst>
  <p:handoutMasterIdLst>
    <p:handoutMasterId r:id="rId7"/>
  </p:handoutMasterIdLst>
  <p:sldIdLst>
    <p:sldId id="4708" r:id="rId5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78" userDrawn="1">
          <p15:clr>
            <a:srgbClr val="A4A3A4"/>
          </p15:clr>
        </p15:guide>
        <p15:guide id="4" orient="horz" pos="3430" userDrawn="1">
          <p15:clr>
            <a:srgbClr val="A4A3A4"/>
          </p15:clr>
        </p15:guide>
        <p15:guide id="5" orient="horz" pos="3453" userDrawn="1">
          <p15:clr>
            <a:srgbClr val="A4A3A4"/>
          </p15:clr>
        </p15:guide>
        <p15:guide id="6" orient="horz" pos="2980" userDrawn="1">
          <p15:clr>
            <a:srgbClr val="A4A3A4"/>
          </p15:clr>
        </p15:guide>
        <p15:guide id="7" orient="horz" pos="10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4"/>
    <a:srgbClr val="E10514"/>
    <a:srgbClr val="BFBFBF"/>
    <a:srgbClr val="D9D9D9"/>
    <a:srgbClr val="E5E5E5"/>
    <a:srgbClr val="7ED2EC"/>
    <a:srgbClr val="00A5D7"/>
    <a:srgbClr val="808080"/>
    <a:srgbClr val="B9CD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59685" autoAdjust="0"/>
  </p:normalViewPr>
  <p:slideViewPr>
    <p:cSldViewPr snapToGrid="0" showGuides="1">
      <p:cViewPr varScale="1">
        <p:scale>
          <a:sx n="45" d="100"/>
          <a:sy n="45" d="100"/>
        </p:scale>
        <p:origin x="1412" y="18"/>
      </p:cViewPr>
      <p:guideLst>
        <p:guide pos="3840"/>
        <p:guide orient="horz" pos="278"/>
        <p:guide orient="horz" pos="3430"/>
        <p:guide orient="horz" pos="3453"/>
        <p:guide orient="horz" pos="2980"/>
        <p:guide orient="horz" pos="1049"/>
      </p:guideLst>
    </p:cSldViewPr>
  </p:slideViewPr>
  <p:outlineViewPr>
    <p:cViewPr>
      <p:scale>
        <a:sx n="33" d="100"/>
        <a:sy n="33" d="100"/>
      </p:scale>
      <p:origin x="0" y="-1680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2" d="100"/>
          <a:sy n="82" d="100"/>
        </p:scale>
        <p:origin x="387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66375659132226E-2"/>
          <c:y val="0.13088096720404849"/>
          <c:w val="0.88917225959915691"/>
          <c:h val="0.70641648637923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Trust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TV</c:v>
                </c:pt>
                <c:pt idx="1">
                  <c:v>Newspapers</c:v>
                </c:pt>
                <c:pt idx="2">
                  <c:v>Magazines</c:v>
                </c:pt>
                <c:pt idx="3">
                  <c:v>Radio</c:v>
                </c:pt>
                <c:pt idx="4">
                  <c:v>Social media</c:v>
                </c:pt>
                <c:pt idx="5">
                  <c:v>Video sharing sites</c:v>
                </c:pt>
              </c:strCache>
            </c:strRef>
          </c:cat>
          <c:val>
            <c:numRef>
              <c:f>Sheet1!$B$10:$G$10</c:f>
              <c:numCache>
                <c:formatCode>0%</c:formatCode>
                <c:ptCount val="6"/>
                <c:pt idx="0">
                  <c:v>0.30214037849019998</c:v>
                </c:pt>
                <c:pt idx="1">
                  <c:v>0.25558463545409998</c:v>
                </c:pt>
                <c:pt idx="2">
                  <c:v>0.2907185900864</c:v>
                </c:pt>
                <c:pt idx="3">
                  <c:v>0.28174257243709999</c:v>
                </c:pt>
                <c:pt idx="4">
                  <c:v>0.2037025632692</c:v>
                </c:pt>
                <c:pt idx="5">
                  <c:v>0.19191444634100002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36-42CA-AE96-6B2E49F2B7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1027176"/>
        <c:axId val="251024880"/>
      </c:barChart>
      <c:catAx>
        <c:axId val="251027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024880"/>
        <c:crosses val="autoZero"/>
        <c:auto val="1"/>
        <c:lblAlgn val="ctr"/>
        <c:lblOffset val="100"/>
        <c:noMultiLvlLbl val="0"/>
      </c:catAx>
      <c:valAx>
        <c:axId val="251024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027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22.xml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BA460-DC86-49AC-90AA-86C1E02239B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DBEB2-BA40-44C0-A1B9-C3272EDE07E4}" type="slidenum">
              <a:rPr lang="en-GB" smtClean="0"/>
              <a:t>‹#›</a:t>
            </a:fld>
            <a:endParaRPr lang="en-GB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0238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C2853-E575-4BC1-90FA-3518084ECF7E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DFD36-33EA-4DB4-B32D-6EBE0B1D4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3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Brands advertising on TV, magazines and radio are perceived as most trusted to deliver on promises made.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30% rated brands advertising on TV as trusted to deliver on promises made, making TV the most trustworthy medium, just ahead of magazines (29%) and radio (28%).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Advertising on video sharing sites was least likely to deliver brand trust at 19%.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on this study please see: </a:t>
            </a:r>
          </a:p>
          <a:p>
            <a:r>
              <a:rPr lang="en-GB" dirty="0"/>
              <a:t>https://www.thinkbox.tv/research/thinkbox-research/signalling-success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3FBC9E-7B29-44B3-80BF-F4A5181F193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21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4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5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6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7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9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0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1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2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4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5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6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7.xml"/></Relationships>
</file>

<file path=ppt/slideLayouts/_rels/slideLayout1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8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9.xml"/></Relationships>
</file>

<file path=ppt/slideLayouts/_rels/slideLayout1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20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2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6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7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8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9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0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7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8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9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0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7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8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9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0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5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7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8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9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0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1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5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8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9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0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2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4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5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8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9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90.xml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9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4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5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7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99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0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2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12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0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501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26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38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187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934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771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027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657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574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071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>Click icon to add media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22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006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994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5168188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63293" y="5047097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388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35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255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40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93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960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912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339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875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519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277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112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5957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032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10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516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060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89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102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06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162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459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680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857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07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825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715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27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037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6568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4373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226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7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15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045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95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83157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807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917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095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895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06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62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90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5329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733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232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3567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462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30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556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120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778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07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49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470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918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447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193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78" userDrawn="1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111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11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915">
          <p15:clr>
            <a:srgbClr val="FBAE40"/>
          </p15:clr>
        </p15:guide>
        <p15:guide id="3" orient="horz" pos="402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3116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9598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75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466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173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07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16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502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198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24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53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562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534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44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151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9306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771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829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329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231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78" userDrawn="1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909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851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741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19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257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94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435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392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48" y="804344"/>
            <a:ext cx="3887171" cy="2112000"/>
          </a:xfrm>
        </p:spPr>
        <p:txBody>
          <a:bodyPr anchor="t">
            <a:normAutofit/>
          </a:bodyPr>
          <a:lstStyle>
            <a:lvl1pPr algn="l"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48" y="2938157"/>
            <a:ext cx="3887171" cy="2123024"/>
          </a:xfrm>
        </p:spPr>
        <p:txBody>
          <a:bodyPr>
            <a:normAutofit/>
          </a:bodyPr>
          <a:lstStyle>
            <a:lvl1pPr marL="0" indent="0" algn="l">
              <a:buNone/>
              <a:defRPr sz="1900">
                <a:solidFill>
                  <a:schemeClr val="bg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6648" y="548680"/>
            <a:ext cx="2844800" cy="240000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59585B9F-EF5C-4314-BCBC-A6F82ED753B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F885-FE6B-4251-84D2-F6CEF084999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16827" y="488405"/>
            <a:ext cx="3648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3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501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63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00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417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6215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7485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92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717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600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871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153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531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32" Type="http://schemas.openxmlformats.org/officeDocument/2006/relationships/image" Target="../media/image2.jpeg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31" Type="http://schemas.openxmlformats.org/officeDocument/2006/relationships/tags" Target="../tags/tag32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1.xml"/><Relationship Id="rId18" Type="http://schemas.openxmlformats.org/officeDocument/2006/relationships/slideLayout" Target="../slideLayouts/slideLayout76.xml"/><Relationship Id="rId26" Type="http://schemas.openxmlformats.org/officeDocument/2006/relationships/slideLayout" Target="../slideLayouts/slideLayout84.xml"/><Relationship Id="rId3" Type="http://schemas.openxmlformats.org/officeDocument/2006/relationships/slideLayout" Target="../slideLayouts/slideLayout61.xml"/><Relationship Id="rId21" Type="http://schemas.openxmlformats.org/officeDocument/2006/relationships/slideLayout" Target="../slideLayouts/slideLayout79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slideLayout" Target="../slideLayouts/slideLayout75.xml"/><Relationship Id="rId25" Type="http://schemas.openxmlformats.org/officeDocument/2006/relationships/slideLayout" Target="../slideLayouts/slideLayout83.xml"/><Relationship Id="rId33" Type="http://schemas.openxmlformats.org/officeDocument/2006/relationships/image" Target="../media/image1.jpeg"/><Relationship Id="rId2" Type="http://schemas.openxmlformats.org/officeDocument/2006/relationships/slideLayout" Target="../slideLayouts/slideLayout60.xml"/><Relationship Id="rId16" Type="http://schemas.openxmlformats.org/officeDocument/2006/relationships/slideLayout" Target="../slideLayouts/slideLayout74.xml"/><Relationship Id="rId20" Type="http://schemas.openxmlformats.org/officeDocument/2006/relationships/slideLayout" Target="../slideLayouts/slideLayout78.xml"/><Relationship Id="rId29" Type="http://schemas.openxmlformats.org/officeDocument/2006/relationships/slideLayout" Target="../slideLayouts/slideLayout87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24" Type="http://schemas.openxmlformats.org/officeDocument/2006/relationships/slideLayout" Target="../slideLayouts/slideLayout82.xml"/><Relationship Id="rId32" Type="http://schemas.openxmlformats.org/officeDocument/2006/relationships/tags" Target="../tags/tag62.xml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23" Type="http://schemas.openxmlformats.org/officeDocument/2006/relationships/slideLayout" Target="../slideLayouts/slideLayout81.xml"/><Relationship Id="rId28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8.xml"/><Relationship Id="rId19" Type="http://schemas.openxmlformats.org/officeDocument/2006/relationships/slideLayout" Target="../slideLayouts/slideLayout77.xml"/><Relationship Id="rId31" Type="http://schemas.openxmlformats.org/officeDocument/2006/relationships/theme" Target="../theme/theme3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Relationship Id="rId22" Type="http://schemas.openxmlformats.org/officeDocument/2006/relationships/slideLayout" Target="../slideLayouts/slideLayout80.xml"/><Relationship Id="rId27" Type="http://schemas.openxmlformats.org/officeDocument/2006/relationships/slideLayout" Target="../slideLayouts/slideLayout85.xml"/><Relationship Id="rId30" Type="http://schemas.openxmlformats.org/officeDocument/2006/relationships/slideLayout" Target="../slideLayouts/slideLayout88.xml"/><Relationship Id="rId8" Type="http://schemas.openxmlformats.org/officeDocument/2006/relationships/slideLayout" Target="../slideLayouts/slideLayout6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18" Type="http://schemas.openxmlformats.org/officeDocument/2006/relationships/slideLayout" Target="../slideLayouts/slideLayout106.xml"/><Relationship Id="rId26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91.xml"/><Relationship Id="rId21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17" Type="http://schemas.openxmlformats.org/officeDocument/2006/relationships/slideLayout" Target="../slideLayouts/slideLayout105.xml"/><Relationship Id="rId25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90.xml"/><Relationship Id="rId16" Type="http://schemas.openxmlformats.org/officeDocument/2006/relationships/slideLayout" Target="../slideLayouts/slideLayout104.xml"/><Relationship Id="rId20" Type="http://schemas.openxmlformats.org/officeDocument/2006/relationships/slideLayout" Target="../slideLayouts/slideLayout108.xml"/><Relationship Id="rId29" Type="http://schemas.openxmlformats.org/officeDocument/2006/relationships/slideLayout" Target="../slideLayouts/slideLayout117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24" Type="http://schemas.openxmlformats.org/officeDocument/2006/relationships/slideLayout" Target="../slideLayouts/slideLayout112.xml"/><Relationship Id="rId32" Type="http://schemas.openxmlformats.org/officeDocument/2006/relationships/image" Target="../media/image2.jpeg"/><Relationship Id="rId5" Type="http://schemas.openxmlformats.org/officeDocument/2006/relationships/slideLayout" Target="../slideLayouts/slideLayout93.xml"/><Relationship Id="rId15" Type="http://schemas.openxmlformats.org/officeDocument/2006/relationships/slideLayout" Target="../slideLayouts/slideLayout103.xml"/><Relationship Id="rId23" Type="http://schemas.openxmlformats.org/officeDocument/2006/relationships/slideLayout" Target="../slideLayouts/slideLayout111.xml"/><Relationship Id="rId28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98.xml"/><Relationship Id="rId19" Type="http://schemas.openxmlformats.org/officeDocument/2006/relationships/slideLayout" Target="../slideLayouts/slideLayout107.xml"/><Relationship Id="rId31" Type="http://schemas.openxmlformats.org/officeDocument/2006/relationships/tags" Target="../tags/tag92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slideLayout" Target="../slideLayouts/slideLayout102.xml"/><Relationship Id="rId22" Type="http://schemas.openxmlformats.org/officeDocument/2006/relationships/slideLayout" Target="../slideLayouts/slideLayout110.xml"/><Relationship Id="rId27" Type="http://schemas.openxmlformats.org/officeDocument/2006/relationships/slideLayout" Target="../slideLayouts/slideLayout115.xml"/><Relationship Id="rId30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211675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97" r:id="rId3"/>
    <p:sldLayoutId id="2147483687" r:id="rId4"/>
    <p:sldLayoutId id="2147483825" r:id="rId5"/>
    <p:sldLayoutId id="2147483686" r:id="rId6"/>
    <p:sldLayoutId id="2147483680" r:id="rId7"/>
    <p:sldLayoutId id="2147483678" r:id="rId8"/>
    <p:sldLayoutId id="2147483958" r:id="rId9"/>
    <p:sldLayoutId id="2147483956" r:id="rId10"/>
    <p:sldLayoutId id="2147483681" r:id="rId11"/>
    <p:sldLayoutId id="2147483682" r:id="rId12"/>
    <p:sldLayoutId id="2147483683" r:id="rId13"/>
    <p:sldLayoutId id="2147483957" r:id="rId14"/>
    <p:sldLayoutId id="2147483676" r:id="rId15"/>
    <p:sldLayoutId id="2147483696" r:id="rId16"/>
    <p:sldLayoutId id="2147483685" r:id="rId17"/>
    <p:sldLayoutId id="2147483688" r:id="rId18"/>
    <p:sldLayoutId id="2147483689" r:id="rId19"/>
    <p:sldLayoutId id="2147483690" r:id="rId20"/>
    <p:sldLayoutId id="2147483959" r:id="rId21"/>
    <p:sldLayoutId id="2147483691" r:id="rId22"/>
    <p:sldLayoutId id="2147483692" r:id="rId23"/>
    <p:sldLayoutId id="2147483693" r:id="rId24"/>
    <p:sldLayoutId id="2147483694" r:id="rId25"/>
    <p:sldLayoutId id="2147483695" r:id="rId26"/>
    <p:sldLayoutId id="2147483698" r:id="rId27"/>
    <p:sldLayoutId id="2147483679" r:id="rId28"/>
    <p:sldLayoutId id="214748369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orient="horz" pos="4165" userDrawn="1">
          <p15:clr>
            <a:srgbClr val="F26B43"/>
          </p15:clr>
        </p15:guide>
        <p15:guide id="6" orient="horz" pos="331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394535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  <p:sldLayoutId id="2147483978" r:id="rId18"/>
    <p:sldLayoutId id="2147483979" r:id="rId19"/>
    <p:sldLayoutId id="2147483980" r:id="rId20"/>
    <p:sldLayoutId id="2147483981" r:id="rId21"/>
    <p:sldLayoutId id="2147483982" r:id="rId22"/>
    <p:sldLayoutId id="2147483983" r:id="rId23"/>
    <p:sldLayoutId id="2147483984" r:id="rId24"/>
    <p:sldLayoutId id="2147483985" r:id="rId25"/>
    <p:sldLayoutId id="2147483986" r:id="rId26"/>
    <p:sldLayoutId id="2147483987" r:id="rId27"/>
    <p:sldLayoutId id="2147483988" r:id="rId28"/>
    <p:sldLayoutId id="214748398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2"/>
    </p:custDataLst>
    <p:extLst>
      <p:ext uri="{BB962C8B-B14F-4D97-AF65-F5344CB8AC3E}">
        <p14:creationId xmlns:p14="http://schemas.microsoft.com/office/powerpoint/2010/main" val="208958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  <p:sldLayoutId id="2147484003" r:id="rId13"/>
    <p:sldLayoutId id="2147484004" r:id="rId14"/>
    <p:sldLayoutId id="2147484005" r:id="rId15"/>
    <p:sldLayoutId id="2147484006" r:id="rId16"/>
    <p:sldLayoutId id="2147484007" r:id="rId17"/>
    <p:sldLayoutId id="2147484008" r:id="rId18"/>
    <p:sldLayoutId id="2147484009" r:id="rId19"/>
    <p:sldLayoutId id="2147484010" r:id="rId20"/>
    <p:sldLayoutId id="2147484011" r:id="rId21"/>
    <p:sldLayoutId id="2147484012" r:id="rId22"/>
    <p:sldLayoutId id="2147484013" r:id="rId23"/>
    <p:sldLayoutId id="2147484014" r:id="rId24"/>
    <p:sldLayoutId id="2147484015" r:id="rId25"/>
    <p:sldLayoutId id="2147484016" r:id="rId26"/>
    <p:sldLayoutId id="2147484017" r:id="rId27"/>
    <p:sldLayoutId id="2147484018" r:id="rId28"/>
    <p:sldLayoutId id="2147484019" r:id="rId29"/>
    <p:sldLayoutId id="2147484020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85BD38DE-0542-4FAE-989F-105676356085}" type="datetimeFigureOut">
              <a:rPr lang="en-GB" smtClean="0"/>
              <a:t>07/09/2023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79E5F90B-4EFD-4F87-8571-C292E52EB0A8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1"/>
    </p:custDataLst>
    <p:extLst>
      <p:ext uri="{BB962C8B-B14F-4D97-AF65-F5344CB8AC3E}">
        <p14:creationId xmlns:p14="http://schemas.microsoft.com/office/powerpoint/2010/main" val="398557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  <p:sldLayoutId id="2147484034" r:id="rId13"/>
    <p:sldLayoutId id="2147484035" r:id="rId14"/>
    <p:sldLayoutId id="2147484036" r:id="rId15"/>
    <p:sldLayoutId id="2147484037" r:id="rId16"/>
    <p:sldLayoutId id="2147484038" r:id="rId17"/>
    <p:sldLayoutId id="2147484039" r:id="rId18"/>
    <p:sldLayoutId id="2147484040" r:id="rId19"/>
    <p:sldLayoutId id="2147484041" r:id="rId20"/>
    <p:sldLayoutId id="2147484042" r:id="rId21"/>
    <p:sldLayoutId id="2147484043" r:id="rId22"/>
    <p:sldLayoutId id="2147484044" r:id="rId23"/>
    <p:sldLayoutId id="2147484045" r:id="rId24"/>
    <p:sldLayoutId id="2147484046" r:id="rId25"/>
    <p:sldLayoutId id="2147484047" r:id="rId26"/>
    <p:sldLayoutId id="2147484048" r:id="rId27"/>
    <p:sldLayoutId id="2147484049" r:id="rId28"/>
    <p:sldLayoutId id="2147484050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7A06-CAC0-4DDF-B871-8431F5372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TV, magazines &amp; radio deliver strongest trust signal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7D379-6859-47B0-8778-BA7EE55F36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Signalling Success, 2020, house51/Thinkbox. Base: all adults (3,654)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B52F583-7053-4225-B107-AAE2906C2BFB}"/>
              </a:ext>
            </a:extLst>
          </p:cNvPr>
          <p:cNvGraphicFramePr/>
          <p:nvPr/>
        </p:nvGraphicFramePr>
        <p:xfrm>
          <a:off x="479427" y="1188085"/>
          <a:ext cx="10778186" cy="4084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83D19DB-3F46-4A13-95F2-9E6376F49C43}"/>
              </a:ext>
            </a:extLst>
          </p:cNvPr>
          <p:cNvSpPr txBox="1"/>
          <p:nvPr/>
        </p:nvSpPr>
        <p:spPr>
          <a:xfrm rot="16200000">
            <a:off x="-629684" y="2837048"/>
            <a:ext cx="30918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TRUST SIGNAL (% POSITIVELY SCORING)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1200" cap="none" spc="0" normalizeH="0" baseline="0" noProof="0" dirty="0" err="1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42F823-D952-4ED7-BAB9-EDE9F7BBAE35}"/>
              </a:ext>
            </a:extLst>
          </p:cNvPr>
          <p:cNvCxnSpPr/>
          <p:nvPr/>
        </p:nvCxnSpPr>
        <p:spPr>
          <a:xfrm>
            <a:off x="1497875" y="2539416"/>
            <a:ext cx="9612000" cy="0"/>
          </a:xfrm>
          <a:prstGeom prst="line">
            <a:avLst/>
          </a:prstGeom>
          <a:ln w="2222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BF140C9-BCEC-4451-BC49-C74E200ABA8B}"/>
              </a:ext>
            </a:extLst>
          </p:cNvPr>
          <p:cNvSpPr txBox="1"/>
          <p:nvPr/>
        </p:nvSpPr>
        <p:spPr>
          <a:xfrm>
            <a:off x="11087571" y="2240613"/>
            <a:ext cx="8647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Average </a:t>
            </a:r>
            <a:r>
              <a:rPr kumimoji="0" lang="en-GB" sz="1100" b="1" i="0" u="sng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trust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signal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649B7E-0D4E-4D73-8BF8-C3BAD7B93826}"/>
              </a:ext>
            </a:extLst>
          </p:cNvPr>
          <p:cNvSpPr txBox="1"/>
          <p:nvPr/>
        </p:nvSpPr>
        <p:spPr>
          <a:xfrm>
            <a:off x="4373101" y="1304197"/>
            <a:ext cx="3498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Trust to deliver on promises made</a:t>
            </a:r>
          </a:p>
        </p:txBody>
      </p:sp>
    </p:spTree>
    <p:extLst>
      <p:ext uri="{BB962C8B-B14F-4D97-AF65-F5344CB8AC3E}">
        <p14:creationId xmlns:p14="http://schemas.microsoft.com/office/powerpoint/2010/main" val="40437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THUMBNAIL_REFRESH" val="1"/>
  <p:tag name="ARTICULATE_SLIDE_COUNT" val="36"/>
  <p:tag name="ISPRING_SCORM_RATE_SLIDES" val="0"/>
  <p:tag name="ISPRING_SCORM_RATE_QUIZZES" val="0"/>
  <p:tag name="ISPRING_SCORM_PASSING_SCORE" val="0.000000"/>
  <p:tag name="ISPRING_ULTRA_SCORM_COURSE_ID" val="A32961C3-60E5-4515-91E3-535CC9F0099D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22"/>
  <p:tag name="ISPRINGCLOUDFOLDERPATH" val="Repository/Nickable Charts/Ultimate Nickables/"/>
  <p:tag name="ISPRINGCLOUDFOLDERDOMAIN" val="https://thinkbox.ispringcloud.eu"/>
  <p:tag name="ISPRING_PLAYERS_CUSTOMIZATION" val="UEsDBBQAAgAIACJV40q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OtiAlMxtD4H3QQAAGoSAAAdAAAAdW5pdmVyc2FsL2NvbW1vbl9tZXNzYWdlcy5sbmetWG1v2zYQ/l6g/4EQUGADurQd0KIYEgeyxDhCZMqV6DjZMAiMxNhEKNHTi1Pv037Nfth+yY6U7dhNCklJAduQaN1zx3t57qjj06+ZRCtelELlJ9aHo/cW4nmiUpHPT6wpPfvls4XKiuUpkyrnJ1auLHQ6eP3qWLJ8XrM5h+vXrxA6znhZwm050HcP90ikJ9ZkGDvBeGKT69gPRkE89EbWwFHZkuVr5Ku5+unXT5+/fvj46efjdxu5LjDR2Pb9QyBkkD6+7wBEaBj4MaBhPyb4iloD/dtPLphS3yPYGmwu+klPQnxpDfRvq9w0DDGhceR7Lo69KCYBNb7wMcWuNbhWNVqwFUeVQivB71G14BDHShQclVKk5o9EwUJe8zZlbjC2PRKHOKKh51AvINYgUkWxfmtgWV0tVAHqSpSKkt1InhqdkDHm/2XBS1DNKsgoBJ9qIeBJlTGRH7WrnhE/sN3YnkziMY4iewTOpbtNAdIB/L2oFvBfytVbUHGfS8VSdFtwAAwixJZLKZLmSREtC23hRLJ1qxWhPfPIKKZB4EcxJu52xRrgPEVuwfRme6KEdoRDAChYyYtnyMYm1404sqXsh3Dujc59+FJtwrmYLyR8q752TDBkwoTnbVKQqTiEHI+iWRC62mmgCjG0ZGV5r4r0IEv349kG7BEngEJw6B441RhbYMgPAexVFDyp2sB8e0qc83hICVwOMTjXZ3WeLDrKQYU8maT7KVlDrPYTrzX/N2jxMLiCEgdGCvpIBBdARBd9JK5xBOSBozYZYl96I1tTgSafLTNsmSdhutDlGrEkATkd0pVQdQkr2iXAD4aDyn5aIvxlCpnk2f4T/NYAQrBNDs3FioMJRdqe0cC2DnZ1Tn+Zer/HZ7bnYzeGJAfqialpA1oZA+LMVYWYlEpvAPSydMXyhKMbnjAd2DU8lorUPKYT0FjyVy3+RqzakO6bDV8TF1+9Oepp2gHFP7Ywq0swr6p4tqzaVO+Z/xwrdLF914QuW3+e/sjBxA694LtByti6CVKXyJQiq2XTC14cn51lfWPUasQLPdU9Wj/akqgh/aEHrDUUqrsEhmFDNzaYD2R3KY+cgaJJ0zuguXj5bQ+dJNgAEIWei3EJrjow4VJzfnf5GR5GHoXGMeM3pahapzJTjU2Ang5tAmOw5BV/KMYbfquAxyRnq2Y4g/ZoIt0a0L3Z76BfUI/6YDIBwPlmriqRFBnYn3bAnI7x1gMNzR/sZKZqmZrileLOUD34ts7446nytlCZWZWs3CZv02lOX2JFs7mwUTrpMZfs6q9zfPbK7/lRirAdwiTi2MTR44uja1V2FIIS0K7wabSdfqAWMlYlC2irt6rO045AzVHGxWc2gG32HHFWJIv//vm3I8Y3ljSraLP6Wy8QPZcBC+Id2B9EVbz8sw2E2sNDOXPTRWpz9NvKdTwJUg+y8IccsVjTWjKVwdJRu15I8k3QbEpt53wMdRCZtFd1kbRPafsIYzu8AC4zxwNrMGbFHRAhVUr2QjGutgaXerAz0eoj/HAEX/FCO6mP8Msait429Sax7brmhQSUIJw375rOmcKBJ9m8mZBq3hnMObcJsO03eDwVVV/AEOPdCwd9qDYHWB9OyJBGHWrTNLgtlwFdNPcPZLF63O92d6V5K3T8bu8l0f9QSwMEFAACAAgA62ICU0dLVwP8AwAAFxEAACcAAAB1bml2ZXJzYWwvZmxhc2hfcHVibGlzaGluZ19zZXR0aW5ncy54bWzVWO9y2kYQ/85T3KiTj0F2atcOA3g8thgzwUCR3CbT6XgO3YKuPt2puhOEfOrT9MH6JN3TYQwBJyIpnWQYD+i0+9u/v13JzYv3qSAzyDVXsuUd1488AjJWjMtpy7uLOi/PPaINlYwKJaHlSeWRi3atmRVjwXUSgjEoqgnCSN3ITMtLjMkavj+fz+tcZ7m9q0RhEF/XY5X6WQ4apIHczwRd4JdZZKC9JUIFAPxLlVyqtWs1QpoO6VaxQgDhDD2X3AZFRUdQnXi+ExvT+GGaq0KyKyVUTvLpuOX9cH5pP48yDuqapyBtTnQbD+2xaVDGuPWCipB/AJIAnybo7tmJR+acmaTlvTqxKCjtb6OU2C50alGuFOZAmiV8CoYyaqi7dPYMvDf68cAdsYWkKY8jvENs/C3vOroPe93r4L4/iILw/ia67Tkf9lCKgrfRHkpRN+oF+8hXhb95NwxGvW7/zX00GPSi7vBJCzO6kZCmv5mxJmZWFXkMq4Q1TVKkY0m5wB79KI0aDHa5oPkUItXhWMQJFRo88kcG058LKrhZIBmOkAwPANmlziA2I1u2lmfyArwnOAeIjmEtVy1x+nrVEmfnG6H7zvpTWDu9bFJjaJxg8+BZ6VrTXz96FJsouRGavSZjJdgqIEjHwPo0hTVKhA9cdlDy2CMTLILAUAcZSBJSiTTkBsOPVwC6GGvDTUm/zlL6MudUEMTDOQHkNtxKR5zQXG9kfZV52/xx+7e+MqB/d+lwR8+J/qoKwchCFUTwByBGESx1keKvBMg6ocgkV2l5ipQ3RAuOzs04zIFdVDH0Dk2kBWrifMkEGGfhz4J/IGOYqBxxgc5wGuE51w6/vhdwRrV+AqWPPr5wNOn2r4O3L2yAlM2ojPcEx/6ANDOHwKcYu1RoQgiF2VyDwMzEtNBQ1odxVopVCbP+5RXRPC2Eq/h/XZc16ANW5zBW6MLVqEphPutBZbMJnZWctDwroZGNHEviMPFGjIOGywKqAsZUEiXFgtAYh7m2DJ9xVWg8cVx20PqLHHSqhMvS1SnOQzSWM8iroB0dv/rx5PSns/PXjbr/z19/v/yk0nLBDQW11tyGu3p2g1bT+miPfkbpE9t0S7ej8tS2KNsyuvsJYbnJtud807c7aPdKKjfnt7qRwuBydHVDRkF414vCRpWG6CtknYkT7KiJfaasojO4i7AkQRXR4Sj4pZIbWJtKbAjCSnCDSnG8qSI1cpt6uLalK7mA43zqxhMOdMFTjp35XVD0ObZ8Pbv/F4Z+9UOjo/iBGAo0jxOs6sE64buYgodM8beUNXe1et3beL9r+jvfpO2dlEueYi7tpl+9frdPT47wjXHnrVoN0Tb/mdGu/QtQSwMEFAACAAgA62ICU6GEF03jAgAAlAoAACEAAAB1bml2ZXJzYWwvZmxhc2hfc2tpbl9zZXR0aW5ncy54bWyVVsFu4jAQve9XRNl706XdlpUCElAqVepuqxb17iRDYuHYke3Q8vdrxw6xgUAaCymeec8zHj9PiMUG0+mPIIjTmnOgcgVlRZCEgKISJuGqwHSTsK8Av1cc0zxQzh3wQFpYGBkyI4y/g5QKIrSltQU4m4RJLSWjVymjUkW4ooyXiITTn9fNE0cN8hKLbYErzmPzXOCsUQpdmOEUG+P3vR59hJSVFaK7Z5azqwSlm5yzmmYX4xS7CjhR1dQb/3O/WPYGIFjIJ1VgL6flWI9hlIqDEKBTulvqcZFFUAKkjXT+VA44Xajzuz+gbbHAsqHNfunRR6tQDn6RxzM9+vFUre4Rrpej0c3deYKEL6mgNyM9eqGN8r+1OKvq6jsaqTjLdUF9zvxuMetXy55DGMrU9VOE0fz2cXx7kaA3pAMpxsNYjz6GLc/tgx4OyL669z7W15Uz8qrretAQ9KEnBKaS1xBH7cz4RME+X2qp7kfrdy0d5lXl/IpqAdM1IsLCOmMHfINPTDMXZS0d5IORuoSFSdhF+o6OsFjMm2bhZLg3OSly2B7hHGOH/KfqeoR0jB3yneAMXijZWY+T7KHLkNpDniN7nOfrr7xAkZpm1tvOWq+O9KyvrnBStYYWU7IMpkKns8Il6IOLo8ZmUoqOcoop2uIcSczoX41Lds1mRBwdOKzWTisrllgSOCW4JkfVpt1yNXNfj9brC9J8FrrNmXkgVRefhMzoMgwsZxI2a5iP4TGcMgliKBhJidKiVJ+8wRTdhBUe+BNds6GkEvEN8BVjpDdOHDlViKPTdY5tMU4dAK3LBPhSnRuGVji+zeAKnBdE/eQHhk/IfEKP0zBloZajCO916RisCADxtGhVaybGU9ZEYgJbINbrGJoN9+0sFkqlfYKbyWdYS1dy1jJIk7ZXdMfp9TnPcYLwofJiftdxHQNkL1Eimp15N7/tw04uXmtu+5nWuQsyBqslb2nlP66hMup/o/8BUEsDBBQAAgAIAOtiAlOpYJAf6AMAAKgQAAAmAAAAdW5pdmVyc2FsL2h0bWxfcHVibGlzaGluZ19zZXR0aW5ncy54bWzVWO9u2kgQ/85TrHzqx+K0l15SZIiixCioBDjs3LWqqmjxDngv613Xu4bST/c0fbA+yY29hEAgqWnL5U4oAo9nfvP3t2PHO/mUCDKFTHMlm86L+oFDQEaKcTlpOldh+/mxQ7ShklGhJDQdqRxy0qp5aT4SXMcBGIOqmiCM1I3UNJ3YmLThurPZrM51mhV3lcgN4ut6pBI3zUCDNJC5qaBz/DLzFLSzQKgAgH+JkguzVq1GiGeRLhXLBRDOMHLJi6SouDCJcFyrNaLRzSRTuWRnSqiMZJNR0/nl+LT43OpYpHOegCxKolsoLMSmQRnjRRBUBPwzkBj4JMZojw4dMuPMxE3n5WGBgtruJkqJbTOnBcqZwhJIs4BPwFBGDbWX1p+BT0bfCqyIzSVNeBTiHVKk33TOw+ug2zn3r3v90A+uL8LLro1hB6PQfxvuYBR2wq6/i35V+It3A3/Y7fTeXIf9fjfsDO6ssKJrBfHc9Yp5WFmVZxEsC+aZOE9GknKBI3qvjBoMDrmg2QRC1ebYxDEVGhzyVwqT33MquJkjFw6QCzcA6alOITLDom1Nx2Q5OHdwFhADw14uR+LV6+VIHB2vpe5a73dpbY3So8bQKMbhQVkZmueuim7VxkqupVZck5ESbJkQJCNgPZpggQdt6ZAxVl1gbv0UJAmoRNpxg/lGSwudj7ThpqRbe6F9mnEqCFIKzwUgl8FG/lFMM71W5mWpi2mPWu97yoD+YPO3oodU/1S5YGSuciL4DRCjCPY2T/BXDGSVQWScqaSUCqoN0YJjcFMOM2AnVRy9QxdJjpZ4nqQCjPXwMeefyQjGKkNcoFM8fVDOtcWv7wScUq3vQOltjM8sLzq9c//tsyJByqZURjuC40BAkpp94FPMXSp0IYTCaq5AYGUimmso+8M4K9WqpFn//o5onuTCdvxn92UFeo/d2Y8XOrc9qtKYb0ZQ2W1MpyUnC56V0MhGji2xmHgjwjOIyxyqAkZUEiXFnNAIT29dMHzKVa5RYrlsofV3BWhNCZdlqBN8JEBnGYOsCtrBi5e/Hr767ej4daPufv37y/NHjRYbbSBo4c2utLMHV2Y1q3uL8xtGj6zPDdu2ypJiRNmG0+2PBIvVtXnOe26xdLbvoHJV3ltBo6fbQYF/Ojy7IEM/uOqGQaPKCPQU8sxEMc7QuHhsrGLTvwqxCX4V1cHQ/6NSGNiNSvPvB5Xg+pXyeFNFa2h382BlL1cKAQ/wiT2Q8AgXPOE4i/8LUj7Ejx/n87/Cya3PhfxRUloa74mTQLMoxj7urfdPd9I9XVX/S4WyV8vXtrX3NM/d+kZcQ/n6fxdatX8AUEsDBBQAAgAIAOtiAlMyYqOLkAEAAAMGAAAfAAAAdW5pdmVyc2FsL2h0bWxfc2tpbl9zZXR0aW5ncy5qc42Uy27CMBBF93xFlG4r1AYKaXc8glSJRaV2V3XhhCFEOLZlOykp4t+LEx6247R4NvHVyR3PWJ59zzsuP/G9F29ff9f7N3Nfa6A0yQu4N3XcoedK9wXOVvCR5YAzAr6FlOdfL/LhSriMfVKbxtW7shWan08dNFPaGmGhi9wBChdYOsBvF7hzgD8XsKfV1dSkNToupKSkn1Aigcg+oTxHNePfPdRLL9GCaQm8QRf1cqBrlIBh+jd5dXwaq9C5hOYMkWpJU9qPUbJNOS3Iqst1UzHgxyvfnmp5Hs8iww5nQr5KyO3EUaiim2QchIBT3lGkwgljFAPWfNvdtFDDuF2QRZeZyOSZnjyq0GmGUmh1KZyoMDFy9LK5hygIBqM2J2EnG2IQqDAIjCrgt1hRVrAbLpBxmqqOtNDpaDYxr/KCYopWGUkbLpgOF+HQyanDKtsGnIcqdPBa6HCuwjeeELWe0Mbx+vKu0eF695YmjaF0ziqsrEvXIMAukbhE6hJZ5xRqDxJpDxK1//S+/juNbdc7/AJQSwMEFAACAAgATmlyVCkQ9LPCDwAAfiUAABcAAAB1bml2ZXJzYWwvdW5pdmVyc2FsLnBuZ+2a+1tSWffAabrNVF6apsbJC1Zv01zKa6lh4liWNaVNmmmmkjliXtDQQAGBKZ+ypoScSkdRaOI188o0hBcUtJs0KZJ5IUSlYowAlUQOKAh8wXrf7/P+D/7AOex99uectfZaZ+21zrMv/xQWYrNi/QoQCGRzYH9wOAi0JBgEWpz26TJLz+GXoWGW06Ls8JDdoIYeJ7mlsSQ5KDQIBLpHXjmXsNTS/uzM/uPZIJDtI+tvES/z7s8g0OY1B4KDjubGT4xIrozn4HlT2fTiY4Wh2277FIbWI8oeR6xZG/x4cPcf9zZrlj8MOu0W4NrfuIRz7fPPf/1CfPRbTdQK1snHxSvil/y47f5q3AaHoKzVHprdQf8uCTKf+1bFx4ADZRRBz+TcywDcWyD3UT7Tf7qi1EhI7qHO7spB91QOeAgCzA8Vik3kepe2LOBpmgrra5G0Y1u1YR+LlOoijbXbSMuduyy/sMjSbRvEIlPprur+Eio141NLx5n9NeeclhapCCpDnw3IOuII69pBALed6b3oPy0dV/WHvNR6seBuzNNK0Vfzfw/ZWwe8+XSj5fiDU9ASy+nSpkvWS8glqy1HV5LrJ5bT49WWKQb94nfe+jT7kAVoAVqAFqAFaAFagBagBWgBWoAWoAVoAVqAFqAFaAFagBagBeh/ocYVG3NiTR2KCBo+C2AxiNnAiApPTPKhQOCocYXD4L1y50TLOLRvAyyTVc1omeMH4pF0ViLiRIm8S1ITATMcb6D42m60fssduBI485rlLhiHoLYqf+8h7bCAYpxqeWCeR+BjBitxQpAeGMLi/1EvUkJ38bmZqdL5D8Zc7eZSfKhzn+jesh7eTEQ+fi5fHnkSBPKFGV/N/nRqv6APNqs4C7OQG8JGSgwEzwedQY9r92gDUYeSeev9cMnGmiZ2BuOTxSA/GLCnWkYlvh7y/utRmchEssUooCMyOyeLgG/T4ei6HKThhISFFePt6uLNK1Vl1MDpQRzYjz2cO+RInKoIEWbrxLAs3oiq7XWeVmmTiZMTahPjiCQdj0KUVwhVBa2TmJMAm0aTNCkb/SdQW/kujihR05ya3JCZl97fiCqFMrRpbeMpTbXiuwwmd3JKg4eQoziYtQ6gjtmaKIWLolubc/ZdhG4ivb1pw6XYa6XOSsTAbTW1S8eYNNw0kOMuuUX6VXdtPczYm7G3KOb3QdQI0Wx03LvOJ0J33FkFGUSNf7+uX77WVm/auvYgvOjkCLqKQ6qUWuVgk7jcoTsZ9J5aRuupAxXxhoim1ra5A+IB1AAgBAZ9pGNa+a544K11cmVVo2lvriU3Cuh7aNgMDkO3ZnWw29NuEtCYmnCc2GD4ey7c+IVpO8P08h+I6NBI5lpQZ59bu9SkZPzmoKJ5hh/1e3fyz4xWlKw+eziR7ubfeW/oTmM9o4k7iRQPMQixx/ZX855bHk1jhU6Ijy8rmi4TIRaD/oQByi8KtNwNXaUTum8SFFHJcAP326B/znePR6tSr+f2rlSJMHT9Z6bmT+FE+Eoz1y5Zl8SJqTLVGeh7nrEnBiuaepDkwrEkHoNpchI46upvH3hCut54ImcIWiHsznAE/WKE9Pt+4ZzcKKHfqDYfy200U+w/KNYAX/mqVH8Zb07thAArfhn73uElTfSQuGpVlyFrnfcgImdI6VCPS093DB5KaaJUNB6W7WCKl4FOEhug6pes5PiCACYevJl/k7zLK2BZ1eYPtovjr+vwljK+daoi1LTHtv0FY14wOzgU68YwS4pQZJugn5mlIz4gkAE5aM5+tdfikuTf4EJz79SdJUWZeOWJ2mQq5i17TDPrzp15w4qIL0MaxlBXFVmV0IYJOLOtUJUn8xe6t5ePARo0fUzIln/Uo5JA54sw9fGbf1J9iSyDVSfg1roUMzp28nGXrs5rcnpLgE8j3q4IPTSRAbeffcmDNmLNBglx5JFdYJ5Gx6niZvanSH1QpRD8znktA9Gz7mgeayw9rimj/mWfjIwNjSnuE+7Ejea+6NYS7/M1ntENNBxYr3TSpRz1JuwKo0FdeJVjExlerW20py3Li/xVbdko+YtKx2G0GFHrTpztEjZGO2/7TqGBeEg12h0c/iFwv765kcJX+7jgNb3KEvOwDJpzNkagxmJbe9VpI2fhPGxU1WcbOZcqKqIgF/uB+8jV3YRI13fSEwm3YEFHqiLL330zYPY/iI99fXuyymr20e4D5EIIcZWf0a+arNSQ3AGgULUnHJZWgX6BnoAvLUJJEhXg8+GSVrhMqGsZm3eRkQHcgXEvpgwP7GFQkfUv3WDcvD3d0VRYamG0eIDXtdS8xy7g7Fl9sy10opv04DTlK/KDZhinoSHRg8A9GsGrg7oI+wBkxTHe6+auYiSHw083EDbK1gfrzx1dToe64Z+nJvT25XR6eWke1MjPA6WCvLd61KCssjaygjB8Lm60c8aV8eRQXMi85lwOlx9njU2RV0TX3+zd9isOCYlYqa5EXfkZHaHbu/c8pAeQOSz/zqd7Mh+Cz6t8ghRXnB19YdE73JPOYNAPVTNaG9oFjuACABNyDSVmsUen2DqEj7GwtR3cLzGbqEckaal6XBTtmExIAzCcH3/+YHJfu/gW7IRoUNsnmE5FHFc+NG0guI/j6qMFZoV0lHt732F8fHHa43gGSWCn1EAQsYszvZhSjyE4lvasGcYCo2ImdDOzzSa3HSwY63AldFKQZohpF8o4+MDMBmkETaVeUUTFbu0m8SCydcH6MFW+Zxh4riHRiAG/pHLn/FihFcdKvpI19+GKm3rt1FCO6n3ZGNAvS6J5+w92iCihxHw3qa5W7xIp8e5UJXcRnyrAPRDiR+ENM7Ak0glHbdmZWUzAljrBYea+cVmh9PtLhoJMJvh2BRzOS7jP7+f2Z7+ydcBvxcaNGEZpZAM0THXiCd206BQMXT7mKeH1Jyagdw3ubHJ9sbzBVp1VbPen1Das4ljnzknbnXJSzOg+ok3ce8W55+5rY+IP40erWHHJ6LpzTF+KyZ971TnAaKzs5j4QwNFiEGgcDmbGOmp3cwcv7uAcq+tLo5jyVq0HMKX1qw3CRCxeJGyfqN04L5bG8x1whiE2YDIDZRMCJSZLJfMa16AKhczy0TvkWS7cKpPONdyfW074AQiCTr7qT0kqlzbkjEwMbM2kt1/Ut00+1ze73N3RpawWlKArrGvnaLpeBSAlgXrDQblqwxb+eOMi0Es+9I7w4kFnD2y9X80F0wHVhhd9jLJ3HeGeCVpqdlWFCOmA8MavSk2VKKR6tgGj8rp0tVhQ6l9zY1Q2ppmo0LZoUpItwrTYM+zlIOSR8/s5dSl51c/VWMX0X4JS57RX4/w7xMz7V9tN4eZ3AzIgmRZoIiXxZ+ykfh/sJDGO6hgB4iECFhGdNqBvJnhAuaIUxlplG4EV8uQ8Ut/yOl0vhCvURqWP2MQ+xB/3u9pYCl22A3h2U988+NgIuOXvRwRS4g+SO2V9AXgcx+W/VhP6Rtbne4rl8XkaOXP5cfcfFJD/Gm5Ron31V0T3dEwAgBHJLHETwjCJumrBOKOgPh5lcPa926doEyX9UmLxs8BvALtEfLwCF9meVdfue0NPjZTlDMeZFh/3bkVYkp/pyzxaszY9zZLr2JT0CWyUgphhYfbDmJKe+A1Zw5r1TebhsdDg5I+WlctYeOwEjn9AOc6N5Xj9G/ZtuKGt/Dpp1ieCfEE0FS2Lzd8feE3xIAJcQvjhqvtXipIvCsXAohPF96WT16CcBnpPGucnuVLpf6u9ccpWjigWBlIH0ZgfhBYlDj0hrQDroO+pAzTzE1g91HzBffTVdTKUy55G6JwRm652/A2PMD8HDi4tUeB+rIARZUqpyEequ0KdX35bGXgjRUhFInyB4XrqI+cmPxXrlPE4czI0EoeP7txxCnanm5B26nqpc36vTx/vVhVM3gvLVhmQyvGpNqRZvxNQRyXrtST/t5SwgGVw3pt/WaJeqv7B9pr8+6tWxBXvM14XIfW3dBXP+6rcAeeWtsV65XrVtamkKSmgS6HHqZ6K7sVj+SdcojnqRl+XveRMokHM03cyBS6ICPFgEly4tO3nka3tdgO6c1ObiQCS6J7SdVr8wQo5vDFL2jb3wI4RoBzKK057NKaJuSf8bYcx3xj/Tpf9oFeth3g46bjrLW7tOe/WnfIvv7sxqhuqgiKO9k0lxoqFPEvQMsz8WmaxxtcROvxHHVyCUxW3+klN0ju20ZnebrttkZaVSB4ZiJIpdIy5B9vPd1tTOxFqkftOxof1fOrVzVohFeVssqyNN3yioOqnGr/yztDPNr4dswQvOm2m1EAirIWvgw62GEbaW7BKhrlXQS0wXT3R/YioZ9QSzZ3me50w0zQxzMxNf9P2IYAIqqCGf/4/1YiAYbHYVWEH7VtcrTfFMvuxgmtJ72dmqsxJwB+BpoJNwJR6botJ//cAZXSqtW+p75eSrZ+coYskJaHlH7Mh7OTslw0BBsiwNeFKUhBvirRRSWWuWUGWFSeEkTvheMwMSATD9v6myWpzrugTdphjE+ZtrZnJNjbo2tL9M2yYoI5COBHmg4yfN4NWOaoLuN9nuDy8wlusOvKsTZcPpk6av15StNKLmRiAfZJG0F98fgS+8t1fw5NbVHnCs/5u3OOgV/uY7e4UPzLRQ+kDb7IBdZgGcD86qbu1mBseUWBMOltF+fxDnrbf/u/tK0HDp7W6pDUAriA5oNWUsQkEouwky3J90+AGf4hGJMtWFuY//aN97h28O4WA3WW4WWqZmrFPsLPQjYSkt4M+/7lBsvGvZ+xJdqHV+8+guVogMx63D+0XoaJ4ioVHENl3I3TydFoTC2m/858XaObb7RdqTYZhEaWGoJkSwGC7hLyuaWVopGRGK+EmFPHrE9eBmnvHVV13FDo7wRtwN7sHPzcvnf9j3Zqd/KGpn4TjyVP5nYX5+x9S+stl5dow42VfCZOtO6dr25pb/s9IuxZX20oA6H1PfL4ULwbrNdtB7zeZtd1miyNYqrNqcJjzMz1wP423J5YpNJU/sVtvKV7G6ghlZT4Uk2bmJgM3rbC88FAbsDcLYckb4qzbh2wTjGz50NS1wXHKpOFrS0037MTgTjuHqDarC4jqqRRQiiRXK6IjUsXs7nG2tUwsdc26Ut1xRLVF7dgO+NcKiK+vuF/ZQDTozLma2h2sQgdrFZl9/uk2BU9yVqeIbJIgNZIpkuI+JBNt3afzavOH0lL2gmsWr7fWmlfqYp5W1pJ3+QSssV63j1zZohmedj8ksJabfsEDu90GzEqDJZL+ngH6uEGo32lpUdlhvPZv+cX5rT+3hkIEgGv4tCaKy8a+fzYgv2Dtztg7AKnBzJ0+VmtefifxhleZW0Ghtf/A3rDght0nz/8fUEsDBBQAAgAIAE5pclTAqrEVSgAAAGsAAAAbAAAAdW5pdmVyc2FsL3VuaXZlcnNhbC5wbmcueG1ss7GvyM1RKEstKs7Mz7NVMtQzULK34+WyKShKLctMLVeoAIoBBSFASaESyDVCcMszU0oygEIGZhYIwYzUzPSMElslCwOERn2gmQBQSwECAAAUAAIACAAiVeNKqQHEdvsCAACwCAAAFAAAAAAAAAABAAAAAAAAAAAAdW5pdmVyc2FsL3BsYXllci54bWxQSwECAAAUAAIACADrYgJTMbQ+B90EAABqEgAAHQAAAAAAAAABAAAAAAAtAwAAdW5pdmVyc2FsL2NvbW1vbl9tZXNzYWdlcy5sbmdQSwECAAAUAAIACADrYgJTR0tXA/wDAAAXEQAAJwAAAAAAAAABAAAAAABFCAAAdW5pdmVyc2FsL2ZsYXNoX3B1Ymxpc2hpbmdfc2V0dGluZ3MueG1sUEsBAgAAFAACAAgA62ICU6GEF03jAgAAlAoAACEAAAAAAAAAAQAAAAAAhgwAAHVuaXZlcnNhbC9mbGFzaF9za2luX3NldHRpbmdzLnhtbFBLAQIAABQAAgAIAOtiAlOpYJAf6AMAAKgQAAAmAAAAAAAAAAEAAAAAAKgPAAB1bml2ZXJzYWwvaHRtbF9wdWJsaXNoaW5nX3NldHRpbmdzLnhtbFBLAQIAABQAAgAIAOtiAlMyYqOLkAEAAAMGAAAfAAAAAAAAAAEAAAAAANQTAAB1bml2ZXJzYWwvaHRtbF9za2luX3NldHRpbmdzLmpzUEsBAgAAFAACAAgATmlyVCkQ9LPCDwAAfiUAABcAAAAAAAAAAAAAAAAAoRUAAHVuaXZlcnNhbC91bml2ZXJzYWwucG5nUEsBAgAAFAACAAgATmlyVMCqsRVKAAAAawAAABsAAAAAAAAAAQAAAAAAmCUAAHVuaXZlcnNhbC91bml2ZXJzYWwucG5nLnhtbFBLBQYAAAAACAAIAGACAAAbJgAAAAA="/>
  <p:tag name="ISPRING_PRESENTATION_TITLE" val="Chart of the Month - September 2023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ThinkboxPowerPoint_Template_Nov17_FINAL.pptx" id="{3F326CAD-93B2-44EF-A03C-22051131FAD6}" vid="{43955D0F-805C-462F-9BA3-8D8784816F2A}"/>
    </a:ext>
  </a:extLst>
</a:theme>
</file>

<file path=ppt/theme/theme2.xml><?xml version="1.0" encoding="utf-8"?>
<a:theme xmlns:a="http://schemas.openxmlformats.org/drawingml/2006/main" name="1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2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4.xml><?xml version="1.0" encoding="utf-8"?>
<a:theme xmlns:a="http://schemas.openxmlformats.org/drawingml/2006/main" name="3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ThinkboxPowerPointTemplate</Template>
  <TotalTime>2</TotalTime>
  <Words>133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Symbol</vt:lpstr>
      <vt:lpstr>Thinkbox</vt:lpstr>
      <vt:lpstr>1_Thinkbox</vt:lpstr>
      <vt:lpstr>2_Thinkbox</vt:lpstr>
      <vt:lpstr>3_Thinkbox</vt:lpstr>
      <vt:lpstr>TV, magazines &amp; radio deliver strongest trust signal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of the Month - September 2023</dc:title>
  <dc:creator>Nailah Uddin</dc:creator>
  <cp:lastModifiedBy>Akeel Mungul</cp:lastModifiedBy>
  <cp:revision>39</cp:revision>
  <dcterms:created xsi:type="dcterms:W3CDTF">2022-12-21T11:21:32Z</dcterms:created>
  <dcterms:modified xsi:type="dcterms:W3CDTF">2023-09-07T08:38:15Z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C1462182-D2AD-484E-BA59-D92BD6CB2974</vt:lpwstr>
  </property>
  <property fmtid="{D5CDD505-2E9C-101B-9397-08002B2CF9AE}" pid="3" name="ArticulatePath">
    <vt:lpwstr>Presentation1</vt:lpwstr>
  </property>
</Properties>
</file>