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73762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B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solidFill>
              <a:srgbClr val="D5000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271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5C3-49A9-AA19-10E11BA0339B}"/>
              </c:ext>
            </c:extLst>
          </c:dPt>
          <c:dPt>
            <c:idx val="2"/>
            <c:invertIfNegative val="0"/>
            <c:bubble3D val="0"/>
            <c:spPr>
              <a:solidFill>
                <a:srgbClr val="392E8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5C3-49A9-AA19-10E11BA0339B}"/>
              </c:ext>
            </c:extLst>
          </c:dPt>
          <c:dPt>
            <c:idx val="3"/>
            <c:invertIfNegative val="0"/>
            <c:bubble3D val="0"/>
            <c:spPr>
              <a:solidFill>
                <a:srgbClr val="BDC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5C3-49A9-AA19-10E11BA0339B}"/>
              </c:ext>
            </c:extLst>
          </c:dPt>
          <c:dPt>
            <c:idx val="4"/>
            <c:invertIfNegative val="0"/>
            <c:bubble3D val="0"/>
            <c:spPr>
              <a:solidFill>
                <a:srgbClr val="B308A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5C3-49A9-AA19-10E11BA0339B}"/>
              </c:ext>
            </c:extLst>
          </c:dPt>
          <c:dPt>
            <c:idx val="5"/>
            <c:invertIfNegative val="0"/>
            <c:bubble3D val="0"/>
            <c:spPr>
              <a:solidFill>
                <a:srgbClr val="4CBD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5C3-49A9-AA19-10E11BA0339B}"/>
              </c:ext>
            </c:extLst>
          </c:dPt>
          <c:dPt>
            <c:idx val="6"/>
            <c:invertIfNegative val="0"/>
            <c:bubble3D val="0"/>
            <c:spPr>
              <a:solidFill>
                <a:srgbClr val="F8C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E5C3-49A9-AA19-10E11BA0339B}"/>
              </c:ext>
            </c:extLst>
          </c:dPt>
          <c:dPt>
            <c:idx val="7"/>
            <c:invertIfNegative val="0"/>
            <c:bubble3D val="0"/>
            <c:spPr>
              <a:solidFill>
                <a:srgbClr val="2C6A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5C3-49A9-AA19-10E11BA0339B}"/>
              </c:ext>
            </c:extLst>
          </c:dPt>
          <c:dPt>
            <c:idx val="8"/>
            <c:invertIfNegative val="0"/>
            <c:bubble3D val="0"/>
            <c:spPr>
              <a:solidFill>
                <a:srgbClr val="776BD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5C3-49A9-AA19-10E11BA0339B}"/>
              </c:ext>
            </c:extLst>
          </c:dPt>
          <c:dPt>
            <c:idx val="9"/>
            <c:invertIfNegative val="0"/>
            <c:bubble3D val="0"/>
            <c:spPr>
              <a:solidFill>
                <a:srgbClr val="A3CD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5C3-49A9-AA19-10E11BA0339B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DE2-4086-815B-3FB1ED632444}"/>
              </c:ext>
            </c:extLst>
          </c:dPt>
          <c:dLbls>
            <c:dLbl>
              <c:idx val="0"/>
              <c:layout>
                <c:manualLayout>
                  <c:x val="-8.2314814814815254E-3"/>
                  <c:y val="-0.11088813311082477"/>
                </c:manualLayout>
              </c:layout>
              <c:tx>
                <c:rich>
                  <a:bodyPr/>
                  <a:lstStyle/>
                  <a:p>
                    <a:fld id="{EA949826-D7AE-4988-B3D7-291435539156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9E83424B-1B9C-44C7-9B7C-6096A560342A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E5C3-49A9-AA19-10E11BA0339B}"/>
                </c:ext>
              </c:extLst>
            </c:dLbl>
            <c:dLbl>
              <c:idx val="1"/>
              <c:layout>
                <c:manualLayout>
                  <c:x val="-1.2935185185185185E-2"/>
                  <c:y val="-6.7963694487279694E-2"/>
                </c:manualLayout>
              </c:layout>
              <c:tx>
                <c:rich>
                  <a:bodyPr/>
                  <a:lstStyle/>
                  <a:p>
                    <a:fld id="{F7C28491-ACB4-42A0-8E6C-C781F2DD52FF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E342E721-B1B3-41FC-BE35-6EE6D74448BE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E5C3-49A9-AA19-10E11BA0339B}"/>
                </c:ext>
              </c:extLst>
            </c:dLbl>
            <c:dLbl>
              <c:idx val="2"/>
              <c:layout>
                <c:manualLayout>
                  <c:x val="-1.175925925925926E-3"/>
                  <c:y val="3.5770365519620893E-2"/>
                </c:manualLayout>
              </c:layout>
              <c:tx>
                <c:rich>
                  <a:bodyPr/>
                  <a:lstStyle/>
                  <a:p>
                    <a:fld id="{92D11ECB-A871-4A98-B421-9F041281E3AC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BE2527C4-E310-403D-911C-528EAFB22BC8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E5C3-49A9-AA19-10E11BA0339B}"/>
                </c:ext>
              </c:extLst>
            </c:dLbl>
            <c:dLbl>
              <c:idx val="3"/>
              <c:layout>
                <c:manualLayout>
                  <c:x val="-0.11641666666666667"/>
                  <c:y val="8.2271840695128051E-2"/>
                </c:manualLayout>
              </c:layout>
              <c:tx>
                <c:rich>
                  <a:bodyPr/>
                  <a:lstStyle/>
                  <a:p>
                    <a:fld id="{E7635508-9105-4D76-8AA0-66894803F2DF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637A098D-3E0D-4DF6-9935-D5AF19052E33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E5C3-49A9-AA19-10E11BA0339B}"/>
                </c:ext>
              </c:extLst>
            </c:dLbl>
            <c:dLbl>
              <c:idx val="4"/>
              <c:layout>
                <c:manualLayout>
                  <c:x val="1.0583333333333333E-2"/>
                  <c:y val="-3.5770365519621548E-3"/>
                </c:manualLayout>
              </c:layout>
              <c:tx>
                <c:rich>
                  <a:bodyPr/>
                  <a:lstStyle/>
                  <a:p>
                    <a:fld id="{6B2892A2-3EB0-4017-99D6-D55B3AA26284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9120AC2F-0E6C-43F4-BA35-5B362DD60E34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E5C3-49A9-AA19-10E11BA0339B}"/>
                </c:ext>
              </c:extLst>
            </c:dLbl>
            <c:dLbl>
              <c:idx val="5"/>
              <c:layout>
                <c:manualLayout>
                  <c:x val="-1.175925925925926E-3"/>
                  <c:y val="-7.1540731039241787E-2"/>
                </c:manualLayout>
              </c:layout>
              <c:tx>
                <c:rich>
                  <a:bodyPr/>
                  <a:lstStyle/>
                  <a:p>
                    <a:fld id="{54D44CAB-6BF7-451D-9BCF-7A6461649A02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A3F47D7C-0384-454A-8A23-A3895E40C544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E5C3-49A9-AA19-10E11BA0339B}"/>
                </c:ext>
              </c:extLst>
            </c:dLbl>
            <c:dLbl>
              <c:idx val="6"/>
              <c:layout>
                <c:manualLayout>
                  <c:x val="-0.10700925925925928"/>
                  <c:y val="5.3655548279431337E-2"/>
                </c:manualLayout>
              </c:layout>
              <c:tx>
                <c:rich>
                  <a:bodyPr/>
                  <a:lstStyle/>
                  <a:p>
                    <a:fld id="{3BB0C0F8-6FC1-44CF-B17D-73AE7F00AFA2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0AE44290-3A59-4DD3-B860-8608C95E73DC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E5C3-49A9-AA19-10E11BA0339B}"/>
                </c:ext>
              </c:extLst>
            </c:dLbl>
            <c:dLbl>
              <c:idx val="7"/>
              <c:layout>
                <c:manualLayout>
                  <c:x val="-1.4111111111111111E-2"/>
                  <c:y val="-0.12161924276671106"/>
                </c:manualLayout>
              </c:layout>
              <c:tx>
                <c:rich>
                  <a:bodyPr/>
                  <a:lstStyle/>
                  <a:p>
                    <a:fld id="{9A0B2CFF-26BE-4693-9646-E7AFBC235465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4F102E61-5BDD-4C63-8EA2-0FDD074E4045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E5C3-49A9-AA19-10E11BA0339B}"/>
                </c:ext>
              </c:extLst>
            </c:dLbl>
            <c:dLbl>
              <c:idx val="8"/>
              <c:layout>
                <c:manualLayout>
                  <c:x val="-9.2898148148148174E-2"/>
                  <c:y val="-6.7963694487279694E-2"/>
                </c:manualLayout>
              </c:layout>
              <c:tx>
                <c:rich>
                  <a:bodyPr/>
                  <a:lstStyle/>
                  <a:p>
                    <a:fld id="{578DE700-429A-4764-A509-31E0C3EF7751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108A5B8F-6CD3-49C6-890F-0420E63352DF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E5C3-49A9-AA19-10E11BA0339B}"/>
                </c:ext>
              </c:extLst>
            </c:dLbl>
            <c:dLbl>
              <c:idx val="9"/>
              <c:layout>
                <c:manualLayout>
                  <c:x val="-9.4074074074074077E-3"/>
                  <c:y val="6.4386657935317532E-2"/>
                </c:manualLayout>
              </c:layout>
              <c:tx>
                <c:rich>
                  <a:bodyPr/>
                  <a:lstStyle/>
                  <a:p>
                    <a:fld id="{8140BCFF-2E8D-4409-A213-C04EFB2D044B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109D4780-682B-49AD-8195-3EBEDD78380B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E5C3-49A9-AA19-10E11BA0339B}"/>
                </c:ext>
              </c:extLst>
            </c:dLbl>
            <c:dLbl>
              <c:idx val="10"/>
              <c:layout>
                <c:manualLayout>
                  <c:x val="4.1157407407407406E-2"/>
                  <c:y val="9.300295035101424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All Channel Average</a:t>
                    </a:r>
                    <a:br>
                      <a:rPr lang="en-US"/>
                    </a:br>
                    <a:r>
                      <a:rPr lang="en-US"/>
                      <a:t>-1% ROI, -7% Spend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0-6DE2-4086-815B-3FB1ED6324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Sheet1!$A$2:$A$12</c:f>
              <c:numCache>
                <c:formatCode>0.0%</c:formatCode>
                <c:ptCount val="11"/>
                <c:pt idx="0">
                  <c:v>-5.7936524951183475E-2</c:v>
                </c:pt>
                <c:pt idx="1">
                  <c:v>0.10725335845774987</c:v>
                </c:pt>
                <c:pt idx="2">
                  <c:v>-3.9338806727432042E-2</c:v>
                </c:pt>
                <c:pt idx="3">
                  <c:v>-4.2362879350545099E-2</c:v>
                </c:pt>
                <c:pt idx="4">
                  <c:v>-3.6214773926331142E-2</c:v>
                </c:pt>
                <c:pt idx="5">
                  <c:v>4.2855602335125212E-2</c:v>
                </c:pt>
                <c:pt idx="6">
                  <c:v>-4.4199385819507171E-2</c:v>
                </c:pt>
                <c:pt idx="7">
                  <c:v>-5.8641150280324753E-2</c:v>
                </c:pt>
                <c:pt idx="8">
                  <c:v>0.11586200578796778</c:v>
                </c:pt>
                <c:pt idx="9">
                  <c:v>0.14665451710223959</c:v>
                </c:pt>
                <c:pt idx="10">
                  <c:v>-1.24614323636856E-2</c:v>
                </c:pt>
              </c:numCache>
            </c:numRef>
          </c:xVal>
          <c:yVal>
            <c:numRef>
              <c:f>Sheet1!$B$2:$B$12</c:f>
              <c:numCache>
                <c:formatCode>0%</c:formatCode>
                <c:ptCount val="11"/>
                <c:pt idx="0">
                  <c:v>-0.1</c:v>
                </c:pt>
                <c:pt idx="1">
                  <c:v>0.15</c:v>
                </c:pt>
                <c:pt idx="2">
                  <c:v>-0.63</c:v>
                </c:pt>
                <c:pt idx="3">
                  <c:v>-0.26</c:v>
                </c:pt>
                <c:pt idx="4">
                  <c:v>-0.28000000000000003</c:v>
                </c:pt>
                <c:pt idx="5">
                  <c:v>0.25</c:v>
                </c:pt>
                <c:pt idx="6">
                  <c:v>-0.52</c:v>
                </c:pt>
                <c:pt idx="7">
                  <c:v>0.31</c:v>
                </c:pt>
                <c:pt idx="8">
                  <c:v>0.66</c:v>
                </c:pt>
                <c:pt idx="9">
                  <c:v>-0.2</c:v>
                </c:pt>
                <c:pt idx="10">
                  <c:v>-6.9000000000000006E-2</c:v>
                </c:pt>
              </c:numCache>
            </c:numRef>
          </c:yVal>
          <c:bubbleSize>
            <c:numRef>
              <c:f>Sheet1!$C$2:$C$12</c:f>
              <c:numCache>
                <c:formatCode>0.0%</c:formatCode>
                <c:ptCount val="11"/>
                <c:pt idx="0">
                  <c:v>0.33948509682622102</c:v>
                </c:pt>
                <c:pt idx="1">
                  <c:v>7.5925375743582393E-2</c:v>
                </c:pt>
                <c:pt idx="2">
                  <c:v>4.8961478831573903E-2</c:v>
                </c:pt>
                <c:pt idx="3">
                  <c:v>8.1825982933663097E-2</c:v>
                </c:pt>
                <c:pt idx="4">
                  <c:v>3.1394356231455103E-2</c:v>
                </c:pt>
                <c:pt idx="5">
                  <c:v>0.22542842428959808</c:v>
                </c:pt>
                <c:pt idx="6">
                  <c:v>2.87361185968284E-3</c:v>
                </c:pt>
                <c:pt idx="7">
                  <c:v>0.11353848777137</c:v>
                </c:pt>
                <c:pt idx="8">
                  <c:v>3.6529765817233002E-2</c:v>
                </c:pt>
                <c:pt idx="9">
                  <c:v>4.4037419695620597E-2</c:v>
                </c:pt>
                <c:pt idx="10">
                  <c:v>0.01</c:v>
                </c:pt>
              </c:numCache>
            </c:numRef>
          </c:bubbleSize>
          <c:bubble3D val="0"/>
          <c:extLst>
            <c:ext xmlns:c15="http://schemas.microsoft.com/office/drawing/2012/chart" uri="{02D57815-91ED-43cb-92C2-25804820EDAC}">
              <c15:datalabelsRange>
                <c15:f>Sheet1!$D$2:$D$12</c15:f>
                <c15:dlblRangeCache>
                  <c:ptCount val="11"/>
                  <c:pt idx="0">
                    <c:v>Linear TV</c:v>
                  </c:pt>
                  <c:pt idx="1">
                    <c:v>BVOD</c:v>
                  </c:pt>
                  <c:pt idx="2">
                    <c:v>Print</c:v>
                  </c:pt>
                  <c:pt idx="3">
                    <c:v>Audio</c:v>
                  </c:pt>
                  <c:pt idx="4">
                    <c:v>OOH</c:v>
                  </c:pt>
                  <c:pt idx="5">
                    <c:v>Generic PPC</c:v>
                  </c:pt>
                  <c:pt idx="6">
                    <c:v>Cinema</c:v>
                  </c:pt>
                  <c:pt idx="7">
                    <c:v>Paid Social</c:v>
                  </c:pt>
                  <c:pt idx="8">
                    <c:v>Online Video</c:v>
                  </c:pt>
                  <c:pt idx="9">
                    <c:v>Online Display</c:v>
                  </c:pt>
                  <c:pt idx="10">
                    <c:v>All media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E5C3-49A9-AA19-10E11BA03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096689167"/>
        <c:axId val="466283520"/>
      </c:bubbleChart>
      <c:valAx>
        <c:axId val="1096689167"/>
        <c:scaling>
          <c:orientation val="minMax"/>
          <c:max val="0.2"/>
          <c:min val="-0.2"/>
        </c:scaling>
        <c:delete val="0"/>
        <c:axPos val="b"/>
        <c:numFmt formatCode="0%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283520"/>
        <c:crosses val="autoZero"/>
        <c:crossBetween val="midCat"/>
      </c:valAx>
      <c:valAx>
        <c:axId val="466283520"/>
        <c:scaling>
          <c:orientation val="minMax"/>
          <c:min val="-1"/>
        </c:scaling>
        <c:delete val="0"/>
        <c:axPos val="l"/>
        <c:numFmt formatCode="0%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66891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 b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9BCD2-9E75-4B8E-B67D-7C8FB9AD3C0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15964-3D40-43FE-885C-8B6C32565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36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sz="1200" dirty="0">
                <a:solidFill>
                  <a:schemeClr val="bg2"/>
                </a:solidFill>
              </a:rPr>
              <a:t>Change is first normalised to a compound annual growth rate between the latest available pre-covid MMM project and the latest available post-Covid MMM project.</a:t>
            </a:r>
          </a:p>
          <a:p>
            <a:pPr>
              <a:spcBef>
                <a:spcPts val="0"/>
              </a:spcBef>
            </a:pPr>
            <a:r>
              <a:rPr lang="en-GB" sz="1200" dirty="0">
                <a:solidFill>
                  <a:schemeClr val="bg2"/>
                </a:solidFill>
              </a:rPr>
              <a:t>Matched brands are then anonymised and pre-Covid ROI set to 100. Aggregate index is calculated using a post-Covid spend weighted average.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DFD36-33EA-4DB4-B32D-6EBE0B1D449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13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115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889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563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986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266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41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259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331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448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/>
              <a:t>XXX%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1371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624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103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8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8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251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716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144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032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120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527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130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109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317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537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5569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059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518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919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7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31"/>
    </p:custDataLst>
    <p:extLst>
      <p:ext uri="{BB962C8B-B14F-4D97-AF65-F5344CB8AC3E}">
        <p14:creationId xmlns:p14="http://schemas.microsoft.com/office/powerpoint/2010/main" val="319990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ADBD01-01A7-08C0-13DF-011D55D90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is as effective as it’s always been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9B89901-9FAE-3B94-87CA-CB6A3DD773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dirty="0"/>
              <a:t>Source: Profit Ability 2, April 2024 – Short term benchmarks: </a:t>
            </a:r>
            <a:r>
              <a:rPr lang="en-GB" dirty="0" err="1"/>
              <a:t>Ebiquity</a:t>
            </a:r>
            <a:r>
              <a:rPr lang="en-GB" dirty="0"/>
              <a:t>, </a:t>
            </a:r>
            <a:r>
              <a:rPr lang="en-GB" dirty="0" err="1"/>
              <a:t>EssenceMediacom</a:t>
            </a:r>
            <a:r>
              <a:rPr lang="en-GB" dirty="0"/>
              <a:t>, Gain Theory, Mindshare, Wavemaker UK. </a:t>
            </a:r>
          </a:p>
          <a:p>
            <a:pPr>
              <a:spcBef>
                <a:spcPts val="0"/>
              </a:spcBef>
            </a:pPr>
            <a:r>
              <a:rPr lang="en-GB" dirty="0"/>
              <a:t>ROI Change &amp; Spend Change based on 53 matched brands with pre/post observations only. Profit volume percentage based on full sample post-covid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036C83B-099D-17EC-D371-74F8872FCC2B}"/>
              </a:ext>
            </a:extLst>
          </p:cNvPr>
          <p:cNvGraphicFramePr/>
          <p:nvPr/>
        </p:nvGraphicFramePr>
        <p:xfrm>
          <a:off x="696000" y="1597907"/>
          <a:ext cx="10800000" cy="355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30D2D0E-6D1D-E81B-E764-DD72EAEC9D61}"/>
              </a:ext>
            </a:extLst>
          </p:cNvPr>
          <p:cNvSpPr txBox="1"/>
          <p:nvPr/>
        </p:nvSpPr>
        <p:spPr>
          <a:xfrm>
            <a:off x="2684207" y="1253307"/>
            <a:ext cx="7472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rgbClr val="F8F2F1"/>
                </a:solidFill>
                <a:latin typeface="+mn-lt"/>
                <a:ea typeface="+mn-ea"/>
                <a:cs typeface="+mn-cs"/>
              </a:defRPr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Annual short-term profit ROI change pre/post Covid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rgbClr val="F8F2F1"/>
                </a:solidFill>
                <a:latin typeface="+mn-lt"/>
                <a:ea typeface="+mn-ea"/>
                <a:cs typeface="+mn-cs"/>
              </a:defRPr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Bubble size represents % of short-term profit volume (Post-Covid). All-channel bubble size illustrative only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46ECAE-1CC3-6B4A-3C1D-30F2CCF93701}"/>
              </a:ext>
            </a:extLst>
          </p:cNvPr>
          <p:cNvSpPr txBox="1"/>
          <p:nvPr/>
        </p:nvSpPr>
        <p:spPr>
          <a:xfrm>
            <a:off x="3717924" y="5133613"/>
            <a:ext cx="464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rgbClr val="F8F2F1"/>
                </a:solidFill>
                <a:latin typeface="+mn-lt"/>
                <a:ea typeface="+mn-ea"/>
                <a:cs typeface="+mn-cs"/>
              </a:defRPr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Average annual ROI change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ECA076-7A4E-1CBF-3BC3-CC4C34AFEEB1}"/>
              </a:ext>
            </a:extLst>
          </p:cNvPr>
          <p:cNvSpPr txBox="1"/>
          <p:nvPr/>
        </p:nvSpPr>
        <p:spPr>
          <a:xfrm rot="16200000">
            <a:off x="-1775538" y="3222704"/>
            <a:ext cx="464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rgbClr val="F8F2F1"/>
                </a:solidFill>
                <a:latin typeface="+mn-lt"/>
                <a:ea typeface="+mn-ea"/>
                <a:cs typeface="+mn-cs"/>
              </a:defRPr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Change in Spend</a:t>
            </a:r>
          </a:p>
        </p:txBody>
      </p:sp>
    </p:spTree>
    <p:extLst>
      <p:ext uri="{BB962C8B-B14F-4D97-AF65-F5344CB8AC3E}">
        <p14:creationId xmlns:p14="http://schemas.microsoft.com/office/powerpoint/2010/main" val="348679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Arial</vt:lpstr>
      <vt:lpstr>Thinkbox</vt:lpstr>
      <vt:lpstr>Advertising is as effective as it’s always been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Nailah Uddin</dc:creator>
  <cp:lastModifiedBy>Nailah Uddin</cp:lastModifiedBy>
  <cp:revision>2</cp:revision>
  <dcterms:created xsi:type="dcterms:W3CDTF">2024-09-06T10:57:26Z</dcterms:created>
  <dcterms:modified xsi:type="dcterms:W3CDTF">2024-11-08T10:20:35Z</dcterms:modified>
</cp:coreProperties>
</file>