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Bitter" pitchFamily="2" charset="77"/>
      <p:regular r:id="rId12"/>
      <p:bold r:id="rId13"/>
      <p:italic r:id="rId14"/>
      <p:boldItalic r:id="rId15"/>
    </p:embeddedFont>
    <p:embeddedFont>
      <p:font typeface="Bitter Light" pitchFamily="2" charset="77"/>
      <p:regular r:id="rId16"/>
      <p:italic r:id="rId17"/>
    </p:embeddedFont>
    <p:embeddedFont>
      <p:font typeface="Bitter Medium" pitchFamily="2" charset="77"/>
      <p:regular r:id="rId18"/>
      <p:italic r:id="rId19"/>
    </p:embeddedFont>
    <p:embeddedFont>
      <p:font typeface="Bitter SemiBold" pitchFamily="2" charset="77"/>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Rubik" pitchFamily="2" charset="-79"/>
      <p:regular r:id="rId30"/>
      <p:bold r:id="rId31"/>
      <p:italic r:id="rId32"/>
      <p:boldItalic r:id="rId33"/>
    </p:embeddedFont>
    <p:embeddedFont>
      <p:font typeface="Rubik SemiBold" pitchFamily="2" charset="-79"/>
      <p:regular r:id="rId34"/>
      <p:bold r:id="rId35"/>
      <p:italic r:id="rId36"/>
      <p:boldItalic r:id="rId37"/>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p:restoredTop sz="94707"/>
  </p:normalViewPr>
  <p:slideViewPr>
    <p:cSldViewPr snapToGrid="0">
      <p:cViewPr varScale="1">
        <p:scale>
          <a:sx n="168" d="100"/>
          <a:sy n="168" d="100"/>
        </p:scale>
        <p:origin x="224"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viewProps" Target="viewProps.xml"/><Relationship Id="rId21" Type="http://schemas.openxmlformats.org/officeDocument/2006/relationships/font" Target="fonts/font10.fntdata"/><Relationship Id="rId34"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EC76-CE4D-8187-4221-24296FC44BE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K"/>
          </a:p>
        </p:txBody>
      </p:sp>
      <p:sp>
        <p:nvSpPr>
          <p:cNvPr id="3" name="Subtitle 2">
            <a:extLst>
              <a:ext uri="{FF2B5EF4-FFF2-40B4-BE49-F238E27FC236}">
                <a16:creationId xmlns:a16="http://schemas.microsoft.com/office/drawing/2014/main" id="{72B80BB5-1860-DABA-DB01-42D5CF26B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303CDECE-C82B-562E-9D90-D4A36C79A0D3}"/>
              </a:ext>
            </a:extLst>
          </p:cNvPr>
          <p:cNvSpPr>
            <a:spLocks noGrp="1"/>
          </p:cNvSpPr>
          <p:nvPr>
            <p:ph type="dt" sz="half" idx="10"/>
          </p:nvPr>
        </p:nvSpPr>
        <p:spPr/>
        <p:txBody>
          <a:bodyPr/>
          <a:lstStyle/>
          <a:p>
            <a:fld id="{931DAABA-B690-C24D-9885-41ED4A99A614}" type="datetimeFigureOut">
              <a:rPr lang="en-DK" smtClean="0"/>
              <a:t>24/11/2022</a:t>
            </a:fld>
            <a:endParaRPr lang="en-DK"/>
          </a:p>
        </p:txBody>
      </p:sp>
      <p:sp>
        <p:nvSpPr>
          <p:cNvPr id="5" name="Footer Placeholder 4">
            <a:extLst>
              <a:ext uri="{FF2B5EF4-FFF2-40B4-BE49-F238E27FC236}">
                <a16:creationId xmlns:a16="http://schemas.microsoft.com/office/drawing/2014/main" id="{E2278A7E-E7B9-FAEA-2332-FF2FF32D5903}"/>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DD0E62BF-909A-0320-029F-00FF067AB15D}"/>
              </a:ext>
            </a:extLst>
          </p:cNvPr>
          <p:cNvSpPr>
            <a:spLocks noGrp="1"/>
          </p:cNvSpPr>
          <p:nvPr>
            <p:ph type="sldNum" sz="quarter" idx="12"/>
          </p:nvPr>
        </p:nvSpPr>
        <p:spPr/>
        <p:txBody>
          <a:bodyPr/>
          <a:lstStyle/>
          <a:p>
            <a:fld id="{4E13E0C5-94D0-064A-8374-76C4D162E04D}" type="slidenum">
              <a:rPr lang="en-DK" smtClean="0"/>
              <a:t>‹#›</a:t>
            </a:fld>
            <a:endParaRPr lang="en-DK"/>
          </a:p>
        </p:txBody>
      </p:sp>
    </p:spTree>
    <p:extLst>
      <p:ext uri="{BB962C8B-B14F-4D97-AF65-F5344CB8AC3E}">
        <p14:creationId xmlns:p14="http://schemas.microsoft.com/office/powerpoint/2010/main" val="161924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9988-EDB3-CB50-CD43-9AD6207B78E9}"/>
              </a:ext>
            </a:extLst>
          </p:cNvPr>
          <p:cNvSpPr>
            <a:spLocks noGrp="1"/>
          </p:cNvSpPr>
          <p:nvPr>
            <p:ph type="title"/>
          </p:nvPr>
        </p:nvSpPr>
        <p:spPr/>
        <p:txBody>
          <a:bodyPr/>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E5081BE2-AABA-9C5F-0C61-6A12D1D486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6E1D8D89-0F46-2771-494B-877B110E28ED}"/>
              </a:ext>
            </a:extLst>
          </p:cNvPr>
          <p:cNvSpPr>
            <a:spLocks noGrp="1"/>
          </p:cNvSpPr>
          <p:nvPr>
            <p:ph type="dt" sz="half" idx="10"/>
          </p:nvPr>
        </p:nvSpPr>
        <p:spPr/>
        <p:txBody>
          <a:bodyPr/>
          <a:lstStyle/>
          <a:p>
            <a:fld id="{931DAABA-B690-C24D-9885-41ED4A99A614}" type="datetimeFigureOut">
              <a:rPr lang="en-DK" smtClean="0"/>
              <a:t>24/11/2022</a:t>
            </a:fld>
            <a:endParaRPr lang="en-DK"/>
          </a:p>
        </p:txBody>
      </p:sp>
      <p:sp>
        <p:nvSpPr>
          <p:cNvPr id="5" name="Footer Placeholder 4">
            <a:extLst>
              <a:ext uri="{FF2B5EF4-FFF2-40B4-BE49-F238E27FC236}">
                <a16:creationId xmlns:a16="http://schemas.microsoft.com/office/drawing/2014/main" id="{3714A52B-FCA1-EA8D-E518-D91E0B1C726C}"/>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699EE794-0EC9-7812-394D-EAF718780BE6}"/>
              </a:ext>
            </a:extLst>
          </p:cNvPr>
          <p:cNvSpPr>
            <a:spLocks noGrp="1"/>
          </p:cNvSpPr>
          <p:nvPr>
            <p:ph type="sldNum" sz="quarter" idx="12"/>
          </p:nvPr>
        </p:nvSpPr>
        <p:spPr/>
        <p:txBody>
          <a:bodyPr/>
          <a:lstStyle/>
          <a:p>
            <a:fld id="{4E13E0C5-94D0-064A-8374-76C4D162E04D}" type="slidenum">
              <a:rPr lang="en-DK" smtClean="0"/>
              <a:t>‹#›</a:t>
            </a:fld>
            <a:endParaRPr lang="en-DK"/>
          </a:p>
        </p:txBody>
      </p:sp>
    </p:spTree>
    <p:extLst>
      <p:ext uri="{BB962C8B-B14F-4D97-AF65-F5344CB8AC3E}">
        <p14:creationId xmlns:p14="http://schemas.microsoft.com/office/powerpoint/2010/main" val="6767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D9653-6AD2-E4BE-7183-0271175B663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5C9B0CEE-2D93-389C-601D-0B2219F30D1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E00D0DBD-EFD4-7033-4B9D-592E1E59DC3C}"/>
              </a:ext>
            </a:extLst>
          </p:cNvPr>
          <p:cNvSpPr>
            <a:spLocks noGrp="1"/>
          </p:cNvSpPr>
          <p:nvPr>
            <p:ph type="dt" sz="half" idx="10"/>
          </p:nvPr>
        </p:nvSpPr>
        <p:spPr/>
        <p:txBody>
          <a:bodyPr/>
          <a:lstStyle/>
          <a:p>
            <a:fld id="{931DAABA-B690-C24D-9885-41ED4A99A614}" type="datetimeFigureOut">
              <a:rPr lang="en-DK" smtClean="0"/>
              <a:t>24/11/2022</a:t>
            </a:fld>
            <a:endParaRPr lang="en-DK"/>
          </a:p>
        </p:txBody>
      </p:sp>
      <p:sp>
        <p:nvSpPr>
          <p:cNvPr id="5" name="Footer Placeholder 4">
            <a:extLst>
              <a:ext uri="{FF2B5EF4-FFF2-40B4-BE49-F238E27FC236}">
                <a16:creationId xmlns:a16="http://schemas.microsoft.com/office/drawing/2014/main" id="{4B9C9620-37A9-04B1-DC49-5F6177B349E9}"/>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24DA719A-58F1-4707-46CA-AD93CA52E02A}"/>
              </a:ext>
            </a:extLst>
          </p:cNvPr>
          <p:cNvSpPr>
            <a:spLocks noGrp="1"/>
          </p:cNvSpPr>
          <p:nvPr>
            <p:ph type="sldNum" sz="quarter" idx="12"/>
          </p:nvPr>
        </p:nvSpPr>
        <p:spPr/>
        <p:txBody>
          <a:bodyPr/>
          <a:lstStyle/>
          <a:p>
            <a:fld id="{4E13E0C5-94D0-064A-8374-76C4D162E04D}" type="slidenum">
              <a:rPr lang="en-DK" smtClean="0"/>
              <a:t>‹#›</a:t>
            </a:fld>
            <a:endParaRPr lang="en-DK"/>
          </a:p>
        </p:txBody>
      </p:sp>
    </p:spTree>
    <p:extLst>
      <p:ext uri="{BB962C8B-B14F-4D97-AF65-F5344CB8AC3E}">
        <p14:creationId xmlns:p14="http://schemas.microsoft.com/office/powerpoint/2010/main" val="280699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6D7E-CA18-346F-E02C-E65C6E318B33}"/>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B3715C44-081F-0C0F-C8F3-142784F935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545FA3B1-32F7-291A-2563-A7F806A64E0F}"/>
              </a:ext>
            </a:extLst>
          </p:cNvPr>
          <p:cNvSpPr>
            <a:spLocks noGrp="1"/>
          </p:cNvSpPr>
          <p:nvPr>
            <p:ph type="dt" sz="half" idx="10"/>
          </p:nvPr>
        </p:nvSpPr>
        <p:spPr/>
        <p:txBody>
          <a:bodyPr/>
          <a:lstStyle/>
          <a:p>
            <a:fld id="{931DAABA-B690-C24D-9885-41ED4A99A614}" type="datetimeFigureOut">
              <a:rPr lang="en-DK" smtClean="0"/>
              <a:t>24/11/2022</a:t>
            </a:fld>
            <a:endParaRPr lang="en-DK"/>
          </a:p>
        </p:txBody>
      </p:sp>
      <p:sp>
        <p:nvSpPr>
          <p:cNvPr id="5" name="Footer Placeholder 4">
            <a:extLst>
              <a:ext uri="{FF2B5EF4-FFF2-40B4-BE49-F238E27FC236}">
                <a16:creationId xmlns:a16="http://schemas.microsoft.com/office/drawing/2014/main" id="{82037CB7-3BB5-254F-1C71-60D3BC5E97CD}"/>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3990580A-3AC3-726E-1D20-A9D8B4B0E7D4}"/>
              </a:ext>
            </a:extLst>
          </p:cNvPr>
          <p:cNvSpPr>
            <a:spLocks noGrp="1"/>
          </p:cNvSpPr>
          <p:nvPr>
            <p:ph type="sldNum" sz="quarter" idx="12"/>
          </p:nvPr>
        </p:nvSpPr>
        <p:spPr/>
        <p:txBody>
          <a:bodyPr/>
          <a:lstStyle/>
          <a:p>
            <a:fld id="{4E13E0C5-94D0-064A-8374-76C4D162E04D}" type="slidenum">
              <a:rPr lang="en-DK" smtClean="0"/>
              <a:t>‹#›</a:t>
            </a:fld>
            <a:endParaRPr lang="en-DK"/>
          </a:p>
        </p:txBody>
      </p:sp>
    </p:spTree>
    <p:extLst>
      <p:ext uri="{BB962C8B-B14F-4D97-AF65-F5344CB8AC3E}">
        <p14:creationId xmlns:p14="http://schemas.microsoft.com/office/powerpoint/2010/main" val="74359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93D7-3398-BEF0-7E4F-2B26D5C416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K"/>
          </a:p>
        </p:txBody>
      </p:sp>
      <p:sp>
        <p:nvSpPr>
          <p:cNvPr id="3" name="Text Placeholder 2">
            <a:extLst>
              <a:ext uri="{FF2B5EF4-FFF2-40B4-BE49-F238E27FC236}">
                <a16:creationId xmlns:a16="http://schemas.microsoft.com/office/drawing/2014/main" id="{7F74A12D-1050-7247-6B9F-AB7588F6D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7103730-A340-6689-491F-99727914C1FA}"/>
              </a:ext>
            </a:extLst>
          </p:cNvPr>
          <p:cNvSpPr>
            <a:spLocks noGrp="1"/>
          </p:cNvSpPr>
          <p:nvPr>
            <p:ph type="dt" sz="half" idx="10"/>
          </p:nvPr>
        </p:nvSpPr>
        <p:spPr/>
        <p:txBody>
          <a:bodyPr/>
          <a:lstStyle/>
          <a:p>
            <a:fld id="{931DAABA-B690-C24D-9885-41ED4A99A614}" type="datetimeFigureOut">
              <a:rPr lang="en-DK" smtClean="0"/>
              <a:t>24/11/2022</a:t>
            </a:fld>
            <a:endParaRPr lang="en-DK"/>
          </a:p>
        </p:txBody>
      </p:sp>
      <p:sp>
        <p:nvSpPr>
          <p:cNvPr id="5" name="Footer Placeholder 4">
            <a:extLst>
              <a:ext uri="{FF2B5EF4-FFF2-40B4-BE49-F238E27FC236}">
                <a16:creationId xmlns:a16="http://schemas.microsoft.com/office/drawing/2014/main" id="{89F953AB-5681-D2CA-98B7-01567D876B0F}"/>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155B88C1-67B7-3D06-8751-3154109DA03C}"/>
              </a:ext>
            </a:extLst>
          </p:cNvPr>
          <p:cNvSpPr>
            <a:spLocks noGrp="1"/>
          </p:cNvSpPr>
          <p:nvPr>
            <p:ph type="sldNum" sz="quarter" idx="12"/>
          </p:nvPr>
        </p:nvSpPr>
        <p:spPr/>
        <p:txBody>
          <a:bodyPr/>
          <a:lstStyle/>
          <a:p>
            <a:fld id="{4E13E0C5-94D0-064A-8374-76C4D162E04D}" type="slidenum">
              <a:rPr lang="en-DK" smtClean="0"/>
              <a:t>‹#›</a:t>
            </a:fld>
            <a:endParaRPr lang="en-DK"/>
          </a:p>
        </p:txBody>
      </p:sp>
    </p:spTree>
    <p:extLst>
      <p:ext uri="{BB962C8B-B14F-4D97-AF65-F5344CB8AC3E}">
        <p14:creationId xmlns:p14="http://schemas.microsoft.com/office/powerpoint/2010/main" val="199849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C872-0AD6-0CBC-983D-329DD8F010DC}"/>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78532D76-CD95-6D7C-DEC7-5B54F19DBEA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Content Placeholder 3">
            <a:extLst>
              <a:ext uri="{FF2B5EF4-FFF2-40B4-BE49-F238E27FC236}">
                <a16:creationId xmlns:a16="http://schemas.microsoft.com/office/drawing/2014/main" id="{A2432806-9577-2434-3065-4B208A5CE5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Date Placeholder 4">
            <a:extLst>
              <a:ext uri="{FF2B5EF4-FFF2-40B4-BE49-F238E27FC236}">
                <a16:creationId xmlns:a16="http://schemas.microsoft.com/office/drawing/2014/main" id="{8D5D8B40-A29B-9CE4-BF55-CA9F7DD8032F}"/>
              </a:ext>
            </a:extLst>
          </p:cNvPr>
          <p:cNvSpPr>
            <a:spLocks noGrp="1"/>
          </p:cNvSpPr>
          <p:nvPr>
            <p:ph type="dt" sz="half" idx="10"/>
          </p:nvPr>
        </p:nvSpPr>
        <p:spPr/>
        <p:txBody>
          <a:bodyPr/>
          <a:lstStyle/>
          <a:p>
            <a:fld id="{931DAABA-B690-C24D-9885-41ED4A99A614}" type="datetimeFigureOut">
              <a:rPr lang="en-DK" smtClean="0"/>
              <a:t>24/11/2022</a:t>
            </a:fld>
            <a:endParaRPr lang="en-DK"/>
          </a:p>
        </p:txBody>
      </p:sp>
      <p:sp>
        <p:nvSpPr>
          <p:cNvPr id="6" name="Footer Placeholder 5">
            <a:extLst>
              <a:ext uri="{FF2B5EF4-FFF2-40B4-BE49-F238E27FC236}">
                <a16:creationId xmlns:a16="http://schemas.microsoft.com/office/drawing/2014/main" id="{5C20CB53-4630-4D12-7B9C-E99207E7E0E3}"/>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9A66F9D9-B0D1-B414-2234-012FBF3973E2}"/>
              </a:ext>
            </a:extLst>
          </p:cNvPr>
          <p:cNvSpPr>
            <a:spLocks noGrp="1"/>
          </p:cNvSpPr>
          <p:nvPr>
            <p:ph type="sldNum" sz="quarter" idx="12"/>
          </p:nvPr>
        </p:nvSpPr>
        <p:spPr/>
        <p:txBody>
          <a:bodyPr/>
          <a:lstStyle/>
          <a:p>
            <a:fld id="{4E13E0C5-94D0-064A-8374-76C4D162E04D}" type="slidenum">
              <a:rPr lang="en-DK" smtClean="0"/>
              <a:t>‹#›</a:t>
            </a:fld>
            <a:endParaRPr lang="en-DK"/>
          </a:p>
        </p:txBody>
      </p:sp>
    </p:spTree>
    <p:extLst>
      <p:ext uri="{BB962C8B-B14F-4D97-AF65-F5344CB8AC3E}">
        <p14:creationId xmlns:p14="http://schemas.microsoft.com/office/powerpoint/2010/main" val="10589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FEC7-CC7E-D93D-BFD0-45BCCB2A2A92}"/>
              </a:ext>
            </a:extLst>
          </p:cNvPr>
          <p:cNvSpPr>
            <a:spLocks noGrp="1"/>
          </p:cNvSpPr>
          <p:nvPr>
            <p:ph type="title"/>
          </p:nvPr>
        </p:nvSpPr>
        <p:spPr>
          <a:xfrm>
            <a:off x="839788" y="365125"/>
            <a:ext cx="10515600" cy="1325563"/>
          </a:xfrm>
        </p:spPr>
        <p:txBody>
          <a:bodyPr/>
          <a:lstStyle/>
          <a:p>
            <a:r>
              <a:rPr lang="en-GB"/>
              <a:t>Click to edit Master title style</a:t>
            </a:r>
            <a:endParaRPr lang="en-DK"/>
          </a:p>
        </p:txBody>
      </p:sp>
      <p:sp>
        <p:nvSpPr>
          <p:cNvPr id="3" name="Text Placeholder 2">
            <a:extLst>
              <a:ext uri="{FF2B5EF4-FFF2-40B4-BE49-F238E27FC236}">
                <a16:creationId xmlns:a16="http://schemas.microsoft.com/office/drawing/2014/main" id="{39C68565-976D-0638-389B-ECC1A4E786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10D3929-CE96-EDFF-6251-4F4312BA0A9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Text Placeholder 4">
            <a:extLst>
              <a:ext uri="{FF2B5EF4-FFF2-40B4-BE49-F238E27FC236}">
                <a16:creationId xmlns:a16="http://schemas.microsoft.com/office/drawing/2014/main" id="{53CE2C99-DE7C-F3F2-6E78-B9E53445D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7D870E-04AA-96C1-3366-C02D7E3C09D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7" name="Date Placeholder 6">
            <a:extLst>
              <a:ext uri="{FF2B5EF4-FFF2-40B4-BE49-F238E27FC236}">
                <a16:creationId xmlns:a16="http://schemas.microsoft.com/office/drawing/2014/main" id="{071BA866-095F-E943-B249-2F99B7B76108}"/>
              </a:ext>
            </a:extLst>
          </p:cNvPr>
          <p:cNvSpPr>
            <a:spLocks noGrp="1"/>
          </p:cNvSpPr>
          <p:nvPr>
            <p:ph type="dt" sz="half" idx="10"/>
          </p:nvPr>
        </p:nvSpPr>
        <p:spPr/>
        <p:txBody>
          <a:bodyPr/>
          <a:lstStyle/>
          <a:p>
            <a:fld id="{931DAABA-B690-C24D-9885-41ED4A99A614}" type="datetimeFigureOut">
              <a:rPr lang="en-DK" smtClean="0"/>
              <a:t>24/11/2022</a:t>
            </a:fld>
            <a:endParaRPr lang="en-DK"/>
          </a:p>
        </p:txBody>
      </p:sp>
      <p:sp>
        <p:nvSpPr>
          <p:cNvPr id="8" name="Footer Placeholder 7">
            <a:extLst>
              <a:ext uri="{FF2B5EF4-FFF2-40B4-BE49-F238E27FC236}">
                <a16:creationId xmlns:a16="http://schemas.microsoft.com/office/drawing/2014/main" id="{BE484C77-AEF0-5798-4D19-84EE5E11E580}"/>
              </a:ext>
            </a:extLst>
          </p:cNvPr>
          <p:cNvSpPr>
            <a:spLocks noGrp="1"/>
          </p:cNvSpPr>
          <p:nvPr>
            <p:ph type="ftr" sz="quarter" idx="11"/>
          </p:nvPr>
        </p:nvSpPr>
        <p:spPr/>
        <p:txBody>
          <a:bodyPr/>
          <a:lstStyle/>
          <a:p>
            <a:endParaRPr lang="en-DK"/>
          </a:p>
        </p:txBody>
      </p:sp>
      <p:sp>
        <p:nvSpPr>
          <p:cNvPr id="9" name="Slide Number Placeholder 8">
            <a:extLst>
              <a:ext uri="{FF2B5EF4-FFF2-40B4-BE49-F238E27FC236}">
                <a16:creationId xmlns:a16="http://schemas.microsoft.com/office/drawing/2014/main" id="{7338D529-322A-E75F-BD28-87C36355AEB8}"/>
              </a:ext>
            </a:extLst>
          </p:cNvPr>
          <p:cNvSpPr>
            <a:spLocks noGrp="1"/>
          </p:cNvSpPr>
          <p:nvPr>
            <p:ph type="sldNum" sz="quarter" idx="12"/>
          </p:nvPr>
        </p:nvSpPr>
        <p:spPr/>
        <p:txBody>
          <a:bodyPr/>
          <a:lstStyle/>
          <a:p>
            <a:fld id="{4E13E0C5-94D0-064A-8374-76C4D162E04D}" type="slidenum">
              <a:rPr lang="en-DK" smtClean="0"/>
              <a:t>‹#›</a:t>
            </a:fld>
            <a:endParaRPr lang="en-DK"/>
          </a:p>
        </p:txBody>
      </p:sp>
    </p:spTree>
    <p:extLst>
      <p:ext uri="{BB962C8B-B14F-4D97-AF65-F5344CB8AC3E}">
        <p14:creationId xmlns:p14="http://schemas.microsoft.com/office/powerpoint/2010/main" val="170266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F45E-8E2E-4872-A0D0-24C81280083D}"/>
              </a:ext>
            </a:extLst>
          </p:cNvPr>
          <p:cNvSpPr>
            <a:spLocks noGrp="1"/>
          </p:cNvSpPr>
          <p:nvPr>
            <p:ph type="title"/>
          </p:nvPr>
        </p:nvSpPr>
        <p:spPr/>
        <p:txBody>
          <a:bodyPr/>
          <a:lstStyle/>
          <a:p>
            <a:r>
              <a:rPr lang="en-GB"/>
              <a:t>Click to edit Master title style</a:t>
            </a:r>
            <a:endParaRPr lang="en-DK"/>
          </a:p>
        </p:txBody>
      </p:sp>
      <p:sp>
        <p:nvSpPr>
          <p:cNvPr id="3" name="Date Placeholder 2">
            <a:extLst>
              <a:ext uri="{FF2B5EF4-FFF2-40B4-BE49-F238E27FC236}">
                <a16:creationId xmlns:a16="http://schemas.microsoft.com/office/drawing/2014/main" id="{3F1C0784-7EB3-F880-2FAD-FB837C2EAD9F}"/>
              </a:ext>
            </a:extLst>
          </p:cNvPr>
          <p:cNvSpPr>
            <a:spLocks noGrp="1"/>
          </p:cNvSpPr>
          <p:nvPr>
            <p:ph type="dt" sz="half" idx="10"/>
          </p:nvPr>
        </p:nvSpPr>
        <p:spPr/>
        <p:txBody>
          <a:bodyPr/>
          <a:lstStyle/>
          <a:p>
            <a:fld id="{931DAABA-B690-C24D-9885-41ED4A99A614}" type="datetimeFigureOut">
              <a:rPr lang="en-DK" smtClean="0"/>
              <a:t>24/11/2022</a:t>
            </a:fld>
            <a:endParaRPr lang="en-DK"/>
          </a:p>
        </p:txBody>
      </p:sp>
      <p:sp>
        <p:nvSpPr>
          <p:cNvPr id="4" name="Footer Placeholder 3">
            <a:extLst>
              <a:ext uri="{FF2B5EF4-FFF2-40B4-BE49-F238E27FC236}">
                <a16:creationId xmlns:a16="http://schemas.microsoft.com/office/drawing/2014/main" id="{1CF2870F-85FB-836D-DCD0-CAD980DD8D52}"/>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3502FC5F-5943-1C2D-0E8C-A5B64BAB55EE}"/>
              </a:ext>
            </a:extLst>
          </p:cNvPr>
          <p:cNvSpPr>
            <a:spLocks noGrp="1"/>
          </p:cNvSpPr>
          <p:nvPr>
            <p:ph type="sldNum" sz="quarter" idx="12"/>
          </p:nvPr>
        </p:nvSpPr>
        <p:spPr/>
        <p:txBody>
          <a:bodyPr/>
          <a:lstStyle/>
          <a:p>
            <a:fld id="{4E13E0C5-94D0-064A-8374-76C4D162E04D}" type="slidenum">
              <a:rPr lang="en-DK" smtClean="0"/>
              <a:t>‹#›</a:t>
            </a:fld>
            <a:endParaRPr lang="en-DK"/>
          </a:p>
        </p:txBody>
      </p:sp>
    </p:spTree>
    <p:extLst>
      <p:ext uri="{BB962C8B-B14F-4D97-AF65-F5344CB8AC3E}">
        <p14:creationId xmlns:p14="http://schemas.microsoft.com/office/powerpoint/2010/main" val="180067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A10087-1989-6D7E-4810-1F1751258670}"/>
              </a:ext>
            </a:extLst>
          </p:cNvPr>
          <p:cNvSpPr>
            <a:spLocks noGrp="1"/>
          </p:cNvSpPr>
          <p:nvPr>
            <p:ph type="dt" sz="half" idx="10"/>
          </p:nvPr>
        </p:nvSpPr>
        <p:spPr/>
        <p:txBody>
          <a:bodyPr/>
          <a:lstStyle/>
          <a:p>
            <a:fld id="{931DAABA-B690-C24D-9885-41ED4A99A614}" type="datetimeFigureOut">
              <a:rPr lang="en-DK" smtClean="0"/>
              <a:t>24/11/2022</a:t>
            </a:fld>
            <a:endParaRPr lang="en-DK"/>
          </a:p>
        </p:txBody>
      </p:sp>
      <p:sp>
        <p:nvSpPr>
          <p:cNvPr id="3" name="Footer Placeholder 2">
            <a:extLst>
              <a:ext uri="{FF2B5EF4-FFF2-40B4-BE49-F238E27FC236}">
                <a16:creationId xmlns:a16="http://schemas.microsoft.com/office/drawing/2014/main" id="{A2AAE60F-8120-DC90-00C5-3F82E5B3B1E4}"/>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2228324E-93F9-59C6-8F14-C07C8CBE445E}"/>
              </a:ext>
            </a:extLst>
          </p:cNvPr>
          <p:cNvSpPr>
            <a:spLocks noGrp="1"/>
          </p:cNvSpPr>
          <p:nvPr>
            <p:ph type="sldNum" sz="quarter" idx="12"/>
          </p:nvPr>
        </p:nvSpPr>
        <p:spPr/>
        <p:txBody>
          <a:bodyPr/>
          <a:lstStyle/>
          <a:p>
            <a:fld id="{4E13E0C5-94D0-064A-8374-76C4D162E04D}" type="slidenum">
              <a:rPr lang="en-DK" smtClean="0"/>
              <a:t>‹#›</a:t>
            </a:fld>
            <a:endParaRPr lang="en-DK"/>
          </a:p>
        </p:txBody>
      </p:sp>
    </p:spTree>
    <p:extLst>
      <p:ext uri="{BB962C8B-B14F-4D97-AF65-F5344CB8AC3E}">
        <p14:creationId xmlns:p14="http://schemas.microsoft.com/office/powerpoint/2010/main" val="356763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69EC-7DD2-958C-073A-2F355FC990E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K"/>
          </a:p>
        </p:txBody>
      </p:sp>
      <p:sp>
        <p:nvSpPr>
          <p:cNvPr id="3" name="Content Placeholder 2">
            <a:extLst>
              <a:ext uri="{FF2B5EF4-FFF2-40B4-BE49-F238E27FC236}">
                <a16:creationId xmlns:a16="http://schemas.microsoft.com/office/drawing/2014/main" id="{0A1DEBD3-8066-211F-0DC6-422A000B4E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Text Placeholder 3">
            <a:extLst>
              <a:ext uri="{FF2B5EF4-FFF2-40B4-BE49-F238E27FC236}">
                <a16:creationId xmlns:a16="http://schemas.microsoft.com/office/drawing/2014/main" id="{4B185928-2D85-6BAE-E822-80069DABF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C328B0-ADD8-8A88-9C93-C8837B4A5FF0}"/>
              </a:ext>
            </a:extLst>
          </p:cNvPr>
          <p:cNvSpPr>
            <a:spLocks noGrp="1"/>
          </p:cNvSpPr>
          <p:nvPr>
            <p:ph type="dt" sz="half" idx="10"/>
          </p:nvPr>
        </p:nvSpPr>
        <p:spPr/>
        <p:txBody>
          <a:bodyPr/>
          <a:lstStyle/>
          <a:p>
            <a:fld id="{931DAABA-B690-C24D-9885-41ED4A99A614}" type="datetimeFigureOut">
              <a:rPr lang="en-DK" smtClean="0"/>
              <a:t>24/11/2022</a:t>
            </a:fld>
            <a:endParaRPr lang="en-DK"/>
          </a:p>
        </p:txBody>
      </p:sp>
      <p:sp>
        <p:nvSpPr>
          <p:cNvPr id="6" name="Footer Placeholder 5">
            <a:extLst>
              <a:ext uri="{FF2B5EF4-FFF2-40B4-BE49-F238E27FC236}">
                <a16:creationId xmlns:a16="http://schemas.microsoft.com/office/drawing/2014/main" id="{0B721676-B305-8108-E058-259BBB32B2CC}"/>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679526D1-9AEA-DA68-77FE-7F8B8D305352}"/>
              </a:ext>
            </a:extLst>
          </p:cNvPr>
          <p:cNvSpPr>
            <a:spLocks noGrp="1"/>
          </p:cNvSpPr>
          <p:nvPr>
            <p:ph type="sldNum" sz="quarter" idx="12"/>
          </p:nvPr>
        </p:nvSpPr>
        <p:spPr/>
        <p:txBody>
          <a:bodyPr/>
          <a:lstStyle/>
          <a:p>
            <a:fld id="{4E13E0C5-94D0-064A-8374-76C4D162E04D}" type="slidenum">
              <a:rPr lang="en-DK" smtClean="0"/>
              <a:t>‹#›</a:t>
            </a:fld>
            <a:endParaRPr lang="en-DK"/>
          </a:p>
        </p:txBody>
      </p:sp>
    </p:spTree>
    <p:extLst>
      <p:ext uri="{BB962C8B-B14F-4D97-AF65-F5344CB8AC3E}">
        <p14:creationId xmlns:p14="http://schemas.microsoft.com/office/powerpoint/2010/main" val="353318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3181-8D7E-371A-492D-9C16194BCD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K"/>
          </a:p>
        </p:txBody>
      </p:sp>
      <p:sp>
        <p:nvSpPr>
          <p:cNvPr id="3" name="Picture Placeholder 2">
            <a:extLst>
              <a:ext uri="{FF2B5EF4-FFF2-40B4-BE49-F238E27FC236}">
                <a16:creationId xmlns:a16="http://schemas.microsoft.com/office/drawing/2014/main" id="{5916D8EF-6439-E348-9D5C-67C6C7DE6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48ECBFD4-799F-2F1A-DF06-0467CC63A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17AD80-1D82-E794-B7E2-00838EDBEAE2}"/>
              </a:ext>
            </a:extLst>
          </p:cNvPr>
          <p:cNvSpPr>
            <a:spLocks noGrp="1"/>
          </p:cNvSpPr>
          <p:nvPr>
            <p:ph type="dt" sz="half" idx="10"/>
          </p:nvPr>
        </p:nvSpPr>
        <p:spPr/>
        <p:txBody>
          <a:bodyPr/>
          <a:lstStyle/>
          <a:p>
            <a:fld id="{931DAABA-B690-C24D-9885-41ED4A99A614}" type="datetimeFigureOut">
              <a:rPr lang="en-DK" smtClean="0"/>
              <a:t>24/11/2022</a:t>
            </a:fld>
            <a:endParaRPr lang="en-DK"/>
          </a:p>
        </p:txBody>
      </p:sp>
      <p:sp>
        <p:nvSpPr>
          <p:cNvPr id="6" name="Footer Placeholder 5">
            <a:extLst>
              <a:ext uri="{FF2B5EF4-FFF2-40B4-BE49-F238E27FC236}">
                <a16:creationId xmlns:a16="http://schemas.microsoft.com/office/drawing/2014/main" id="{EE9FE751-7AF9-CC91-4DF3-E2349A59ED46}"/>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3B580330-BFAF-CD62-46FB-B139909303AC}"/>
              </a:ext>
            </a:extLst>
          </p:cNvPr>
          <p:cNvSpPr>
            <a:spLocks noGrp="1"/>
          </p:cNvSpPr>
          <p:nvPr>
            <p:ph type="sldNum" sz="quarter" idx="12"/>
          </p:nvPr>
        </p:nvSpPr>
        <p:spPr/>
        <p:txBody>
          <a:bodyPr/>
          <a:lstStyle/>
          <a:p>
            <a:fld id="{4E13E0C5-94D0-064A-8374-76C4D162E04D}" type="slidenum">
              <a:rPr lang="en-DK" smtClean="0"/>
              <a:t>‹#›</a:t>
            </a:fld>
            <a:endParaRPr lang="en-DK"/>
          </a:p>
        </p:txBody>
      </p:sp>
    </p:spTree>
    <p:extLst>
      <p:ext uri="{BB962C8B-B14F-4D97-AF65-F5344CB8AC3E}">
        <p14:creationId xmlns:p14="http://schemas.microsoft.com/office/powerpoint/2010/main" val="407578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2E5A8-CEBA-95B8-C5C1-CF87B5D1D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K"/>
          </a:p>
        </p:txBody>
      </p:sp>
      <p:sp>
        <p:nvSpPr>
          <p:cNvPr id="3" name="Text Placeholder 2">
            <a:extLst>
              <a:ext uri="{FF2B5EF4-FFF2-40B4-BE49-F238E27FC236}">
                <a16:creationId xmlns:a16="http://schemas.microsoft.com/office/drawing/2014/main" id="{C60C5802-F72A-5C0B-4DE8-DAF54F87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9155A632-1989-A570-555F-2F9FFA5CB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DAABA-B690-C24D-9885-41ED4A99A614}" type="datetimeFigureOut">
              <a:rPr lang="en-DK" smtClean="0"/>
              <a:t>24/11/2022</a:t>
            </a:fld>
            <a:endParaRPr lang="en-DK"/>
          </a:p>
        </p:txBody>
      </p:sp>
      <p:sp>
        <p:nvSpPr>
          <p:cNvPr id="5" name="Footer Placeholder 4">
            <a:extLst>
              <a:ext uri="{FF2B5EF4-FFF2-40B4-BE49-F238E27FC236}">
                <a16:creationId xmlns:a16="http://schemas.microsoft.com/office/drawing/2014/main" id="{0D30CFA1-5515-1E0D-DB32-CD755915F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K"/>
          </a:p>
        </p:txBody>
      </p:sp>
      <p:sp>
        <p:nvSpPr>
          <p:cNvPr id="6" name="Slide Number Placeholder 5">
            <a:extLst>
              <a:ext uri="{FF2B5EF4-FFF2-40B4-BE49-F238E27FC236}">
                <a16:creationId xmlns:a16="http://schemas.microsoft.com/office/drawing/2014/main" id="{11FBA106-7234-BF36-9F09-B18177A774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3E0C5-94D0-064A-8374-76C4D162E04D}" type="slidenum">
              <a:rPr lang="en-DK" smtClean="0"/>
              <a:t>‹#›</a:t>
            </a:fld>
            <a:endParaRPr lang="en-DK"/>
          </a:p>
        </p:txBody>
      </p:sp>
    </p:spTree>
    <p:extLst>
      <p:ext uri="{BB962C8B-B14F-4D97-AF65-F5344CB8AC3E}">
        <p14:creationId xmlns:p14="http://schemas.microsoft.com/office/powerpoint/2010/main" val="146593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4CF25563-8E93-9041-6E2A-34C74DD9CE2B}"/>
              </a:ext>
            </a:extLst>
          </p:cNvPr>
          <p:cNvPicPr>
            <a:picLocks noChangeAspect="1"/>
          </p:cNvPicPr>
          <p:nvPr/>
        </p:nvPicPr>
        <p:blipFill>
          <a:blip r:embed="rId2"/>
          <a:stretch>
            <a:fillRect/>
          </a:stretch>
        </p:blipFill>
        <p:spPr>
          <a:xfrm>
            <a:off x="1883032" y="2272098"/>
            <a:ext cx="2895637" cy="2313803"/>
          </a:xfrm>
          <a:prstGeom prst="rect">
            <a:avLst/>
          </a:prstGeom>
        </p:spPr>
      </p:pic>
      <p:pic>
        <p:nvPicPr>
          <p:cNvPr id="14" name="Picture 13" descr="A butterfly on a flower&#10;&#10;Description automatically generated with medium confidence">
            <a:extLst>
              <a:ext uri="{FF2B5EF4-FFF2-40B4-BE49-F238E27FC236}">
                <a16:creationId xmlns:a16="http://schemas.microsoft.com/office/drawing/2014/main" id="{5CD1FDB7-3785-FEE6-43E9-E306E160B9D5}"/>
              </a:ext>
            </a:extLst>
          </p:cNvPr>
          <p:cNvPicPr>
            <a:picLocks noChangeAspect="1"/>
          </p:cNvPicPr>
          <p:nvPr/>
        </p:nvPicPr>
        <p:blipFill>
          <a:blip r:embed="rId3"/>
          <a:stretch>
            <a:fillRect/>
          </a:stretch>
        </p:blipFill>
        <p:spPr>
          <a:xfrm>
            <a:off x="5402252" y="834308"/>
            <a:ext cx="5488208" cy="5189381"/>
          </a:xfrm>
          <a:prstGeom prst="rect">
            <a:avLst/>
          </a:prstGeom>
        </p:spPr>
      </p:pic>
      <p:pic>
        <p:nvPicPr>
          <p:cNvPr id="18" name="Picture 17" descr="Logo&#10;&#10;Description automatically generated">
            <a:extLst>
              <a:ext uri="{FF2B5EF4-FFF2-40B4-BE49-F238E27FC236}">
                <a16:creationId xmlns:a16="http://schemas.microsoft.com/office/drawing/2014/main" id="{D018BCBC-FE04-27BC-BB34-E917B4385378}"/>
              </a:ext>
            </a:extLst>
          </p:cNvPr>
          <p:cNvPicPr>
            <a:picLocks noChangeAspect="1"/>
          </p:cNvPicPr>
          <p:nvPr/>
        </p:nvPicPr>
        <p:blipFill>
          <a:blip r:embed="rId4"/>
          <a:stretch>
            <a:fillRect/>
          </a:stretch>
        </p:blipFill>
        <p:spPr>
          <a:xfrm>
            <a:off x="11215130" y="6345440"/>
            <a:ext cx="746211" cy="300891"/>
          </a:xfrm>
          <a:prstGeom prst="rect">
            <a:avLst/>
          </a:prstGeom>
        </p:spPr>
      </p:pic>
    </p:spTree>
    <p:extLst>
      <p:ext uri="{BB962C8B-B14F-4D97-AF65-F5344CB8AC3E}">
        <p14:creationId xmlns:p14="http://schemas.microsoft.com/office/powerpoint/2010/main" val="2476404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
        <p:cNvGrpSpPr/>
        <p:nvPr/>
      </p:nvGrpSpPr>
      <p:grpSpPr>
        <a:xfrm>
          <a:off x="0" y="0"/>
          <a:ext cx="0" cy="0"/>
          <a:chOff x="0" y="0"/>
          <a:chExt cx="0" cy="0"/>
        </a:xfrm>
      </p:grpSpPr>
      <p:pic>
        <p:nvPicPr>
          <p:cNvPr id="18" name="Picture 17" descr="Logo&#10;&#10;Description automatically generated">
            <a:extLst>
              <a:ext uri="{FF2B5EF4-FFF2-40B4-BE49-F238E27FC236}">
                <a16:creationId xmlns:a16="http://schemas.microsoft.com/office/drawing/2014/main" id="{D018BCBC-FE04-27BC-BB34-E917B4385378}"/>
              </a:ext>
            </a:extLst>
          </p:cNvPr>
          <p:cNvPicPr>
            <a:picLocks noChangeAspect="1"/>
          </p:cNvPicPr>
          <p:nvPr/>
        </p:nvPicPr>
        <p:blipFill>
          <a:blip r:embed="rId2"/>
          <a:stretch>
            <a:fillRect/>
          </a:stretch>
        </p:blipFill>
        <p:spPr>
          <a:xfrm>
            <a:off x="11215130" y="6345440"/>
            <a:ext cx="746211" cy="300891"/>
          </a:xfrm>
          <a:prstGeom prst="rect">
            <a:avLst/>
          </a:prstGeom>
        </p:spPr>
      </p:pic>
      <p:pic>
        <p:nvPicPr>
          <p:cNvPr id="3" name="Picture 2">
            <a:extLst>
              <a:ext uri="{FF2B5EF4-FFF2-40B4-BE49-F238E27FC236}">
                <a16:creationId xmlns:a16="http://schemas.microsoft.com/office/drawing/2014/main" id="{CBB893A0-C17D-EF18-4598-9BFE85523E35}"/>
              </a:ext>
            </a:extLst>
          </p:cNvPr>
          <p:cNvPicPr>
            <a:picLocks noChangeAspect="1"/>
          </p:cNvPicPr>
          <p:nvPr/>
        </p:nvPicPr>
        <p:blipFill>
          <a:blip r:embed="rId3"/>
          <a:stretch>
            <a:fillRect/>
          </a:stretch>
        </p:blipFill>
        <p:spPr>
          <a:xfrm>
            <a:off x="431800" y="420473"/>
            <a:ext cx="3559432" cy="227482"/>
          </a:xfrm>
          <a:prstGeom prst="rect">
            <a:avLst/>
          </a:prstGeom>
        </p:spPr>
      </p:pic>
      <p:sp>
        <p:nvSpPr>
          <p:cNvPr id="9" name="TextBox 8">
            <a:extLst>
              <a:ext uri="{FF2B5EF4-FFF2-40B4-BE49-F238E27FC236}">
                <a16:creationId xmlns:a16="http://schemas.microsoft.com/office/drawing/2014/main" id="{006452F9-F996-38A2-B95A-B230AF641760}"/>
              </a:ext>
            </a:extLst>
          </p:cNvPr>
          <p:cNvSpPr txBox="1"/>
          <p:nvPr/>
        </p:nvSpPr>
        <p:spPr>
          <a:xfrm>
            <a:off x="3333235" y="1177689"/>
            <a:ext cx="7367716" cy="830997"/>
          </a:xfrm>
          <a:prstGeom prst="rect">
            <a:avLst/>
          </a:prstGeom>
          <a:noFill/>
        </p:spPr>
        <p:txBody>
          <a:bodyPr wrap="square">
            <a:spAutoFit/>
          </a:bodyPr>
          <a:lstStyle/>
          <a:p>
            <a:r>
              <a:rPr lang="en-GB" sz="2400" b="1" dirty="0">
                <a:latin typeface="Bitter SemiBold" pitchFamily="2" charset="77"/>
                <a:cs typeface="Rubik" pitchFamily="2" charset="-79"/>
              </a:rPr>
              <a:t>Driving innovation to advance</a:t>
            </a:r>
          </a:p>
          <a:p>
            <a:r>
              <a:rPr lang="en-GB" sz="2400" b="1" dirty="0">
                <a:latin typeface="Bitter SemiBold" pitchFamily="2" charset="77"/>
                <a:cs typeface="Rubik" pitchFamily="2" charset="-79"/>
              </a:rPr>
              <a:t>biodiversity-related knowledge</a:t>
            </a:r>
          </a:p>
        </p:txBody>
      </p:sp>
      <p:sp>
        <p:nvSpPr>
          <p:cNvPr id="11" name="TextBox 10">
            <a:extLst>
              <a:ext uri="{FF2B5EF4-FFF2-40B4-BE49-F238E27FC236}">
                <a16:creationId xmlns:a16="http://schemas.microsoft.com/office/drawing/2014/main" id="{B263BDFF-ACE2-B87D-C8EC-D88FB10F544F}"/>
              </a:ext>
            </a:extLst>
          </p:cNvPr>
          <p:cNvSpPr txBox="1"/>
          <p:nvPr/>
        </p:nvSpPr>
        <p:spPr>
          <a:xfrm>
            <a:off x="3580370" y="2119559"/>
            <a:ext cx="7264839" cy="3343672"/>
          </a:xfrm>
          <a:prstGeom prst="rect">
            <a:avLst/>
          </a:prstGeom>
          <a:noFill/>
        </p:spPr>
        <p:txBody>
          <a:bodyPr wrap="square">
            <a:spAutoFit/>
          </a:bodyPr>
          <a:lstStyle/>
          <a:p>
            <a:pPr>
              <a:lnSpc>
                <a:spcPts val="1740"/>
              </a:lnSpc>
            </a:pPr>
            <a:r>
              <a:rPr lang="en-GB" sz="1100" i="1" dirty="0">
                <a:latin typeface="Rubik" pitchFamily="2" charset="-79"/>
                <a:cs typeface="Rubik" pitchFamily="2" charset="-79"/>
              </a:rPr>
              <a:t>Objectives</a:t>
            </a:r>
          </a:p>
          <a:p>
            <a:pPr>
              <a:lnSpc>
                <a:spcPts val="1740"/>
              </a:lnSpc>
            </a:pPr>
            <a:endParaRPr lang="en-GB" sz="1100" i="1" dirty="0">
              <a:latin typeface="Rubik" pitchFamily="2" charset="-79"/>
              <a:cs typeface="Rubik" pitchFamily="2" charset="-79"/>
            </a:endParaRPr>
          </a:p>
          <a:p>
            <a:pPr>
              <a:lnSpc>
                <a:spcPts val="1740"/>
              </a:lnSpc>
            </a:pPr>
            <a:r>
              <a:rPr lang="en-GB" sz="1100" dirty="0">
                <a:latin typeface="Rubik" pitchFamily="2" charset="-79"/>
                <a:cs typeface="Rubik" pitchFamily="2" charset="-79"/>
              </a:rPr>
              <a:t>Sustain and improve a robust, environmentally responsible technical infrastructure capable of providing the most accurate, up-to-date, interoperable and reusable data available.</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Evolve and adapt data standards and models to enable routine generation of increasingly complex, integrated and comprehensive biodiversity data.</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Improve data quality by ensuring rapid, efficient identification and resolution of errors and issues.</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Strive toward operating a real-time biodiversity monitoring infrastructure that reduces barriers and delays to integrating current data.</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Use the convening power of GBIF to continue to drive the coordination and advancement of the global biodiversity informatics community.</a:t>
            </a:r>
            <a:endParaRPr lang="en-DK" sz="1100" dirty="0">
              <a:latin typeface="Rubik" pitchFamily="2" charset="-79"/>
              <a:cs typeface="Rubik" pitchFamily="2" charset="-79"/>
            </a:endParaRPr>
          </a:p>
        </p:txBody>
      </p:sp>
      <p:pic>
        <p:nvPicPr>
          <p:cNvPr id="5" name="Picture 4" descr="Icon&#10;&#10;Description automatically generated">
            <a:extLst>
              <a:ext uri="{FF2B5EF4-FFF2-40B4-BE49-F238E27FC236}">
                <a16:creationId xmlns:a16="http://schemas.microsoft.com/office/drawing/2014/main" id="{672AF590-941B-B761-D31F-2B508D0106FE}"/>
              </a:ext>
            </a:extLst>
          </p:cNvPr>
          <p:cNvPicPr>
            <a:picLocks noChangeAspect="1"/>
          </p:cNvPicPr>
          <p:nvPr/>
        </p:nvPicPr>
        <p:blipFill>
          <a:blip r:embed="rId4"/>
          <a:stretch>
            <a:fillRect/>
          </a:stretch>
        </p:blipFill>
        <p:spPr>
          <a:xfrm>
            <a:off x="933439" y="2590486"/>
            <a:ext cx="1589638" cy="1637327"/>
          </a:xfrm>
          <a:prstGeom prst="rect">
            <a:avLst/>
          </a:prstGeom>
        </p:spPr>
      </p:pic>
      <p:pic>
        <p:nvPicPr>
          <p:cNvPr id="10" name="Picture 9">
            <a:extLst>
              <a:ext uri="{FF2B5EF4-FFF2-40B4-BE49-F238E27FC236}">
                <a16:creationId xmlns:a16="http://schemas.microsoft.com/office/drawing/2014/main" id="{624A4989-F8C7-6982-4A64-B5A6FE83F60D}"/>
              </a:ext>
            </a:extLst>
          </p:cNvPr>
          <p:cNvPicPr>
            <a:picLocks noChangeAspect="1"/>
          </p:cNvPicPr>
          <p:nvPr/>
        </p:nvPicPr>
        <p:blipFill>
          <a:blip r:embed="rId5"/>
          <a:stretch>
            <a:fillRect/>
          </a:stretch>
        </p:blipFill>
        <p:spPr>
          <a:xfrm>
            <a:off x="3465867" y="2648523"/>
            <a:ext cx="114502" cy="114502"/>
          </a:xfrm>
          <a:prstGeom prst="rect">
            <a:avLst/>
          </a:prstGeom>
        </p:spPr>
      </p:pic>
      <p:pic>
        <p:nvPicPr>
          <p:cNvPr id="12" name="Picture 11">
            <a:extLst>
              <a:ext uri="{FF2B5EF4-FFF2-40B4-BE49-F238E27FC236}">
                <a16:creationId xmlns:a16="http://schemas.microsoft.com/office/drawing/2014/main" id="{23B07598-2671-5474-FCD2-868444A551AD}"/>
              </a:ext>
            </a:extLst>
          </p:cNvPr>
          <p:cNvPicPr>
            <a:picLocks noChangeAspect="1"/>
          </p:cNvPicPr>
          <p:nvPr/>
        </p:nvPicPr>
        <p:blipFill>
          <a:blip r:embed="rId5"/>
          <a:stretch>
            <a:fillRect/>
          </a:stretch>
        </p:blipFill>
        <p:spPr>
          <a:xfrm>
            <a:off x="3465867" y="3288603"/>
            <a:ext cx="114502" cy="114502"/>
          </a:xfrm>
          <a:prstGeom prst="rect">
            <a:avLst/>
          </a:prstGeom>
        </p:spPr>
      </p:pic>
      <p:pic>
        <p:nvPicPr>
          <p:cNvPr id="19" name="Picture 18">
            <a:extLst>
              <a:ext uri="{FF2B5EF4-FFF2-40B4-BE49-F238E27FC236}">
                <a16:creationId xmlns:a16="http://schemas.microsoft.com/office/drawing/2014/main" id="{8E12217F-1C43-3BBB-E63C-245ECED60CC5}"/>
              </a:ext>
            </a:extLst>
          </p:cNvPr>
          <p:cNvPicPr>
            <a:picLocks noChangeAspect="1"/>
          </p:cNvPicPr>
          <p:nvPr/>
        </p:nvPicPr>
        <p:blipFill>
          <a:blip r:embed="rId5"/>
          <a:stretch>
            <a:fillRect/>
          </a:stretch>
        </p:blipFill>
        <p:spPr>
          <a:xfrm>
            <a:off x="3465867" y="3949003"/>
            <a:ext cx="114502" cy="114502"/>
          </a:xfrm>
          <a:prstGeom prst="rect">
            <a:avLst/>
          </a:prstGeom>
        </p:spPr>
      </p:pic>
      <p:pic>
        <p:nvPicPr>
          <p:cNvPr id="20" name="Picture 19">
            <a:extLst>
              <a:ext uri="{FF2B5EF4-FFF2-40B4-BE49-F238E27FC236}">
                <a16:creationId xmlns:a16="http://schemas.microsoft.com/office/drawing/2014/main" id="{3DF6B68A-A72B-F89A-8788-BA0222994941}"/>
              </a:ext>
            </a:extLst>
          </p:cNvPr>
          <p:cNvPicPr>
            <a:picLocks noChangeAspect="1"/>
          </p:cNvPicPr>
          <p:nvPr/>
        </p:nvPicPr>
        <p:blipFill>
          <a:blip r:embed="rId5"/>
          <a:stretch>
            <a:fillRect/>
          </a:stretch>
        </p:blipFill>
        <p:spPr>
          <a:xfrm>
            <a:off x="3465867" y="4380803"/>
            <a:ext cx="114502" cy="114502"/>
          </a:xfrm>
          <a:prstGeom prst="rect">
            <a:avLst/>
          </a:prstGeom>
        </p:spPr>
      </p:pic>
      <p:pic>
        <p:nvPicPr>
          <p:cNvPr id="22" name="Picture 21">
            <a:extLst>
              <a:ext uri="{FF2B5EF4-FFF2-40B4-BE49-F238E27FC236}">
                <a16:creationId xmlns:a16="http://schemas.microsoft.com/office/drawing/2014/main" id="{232D607B-29AC-998A-87E4-B151A6EEDE78}"/>
              </a:ext>
            </a:extLst>
          </p:cNvPr>
          <p:cNvPicPr>
            <a:picLocks noChangeAspect="1"/>
          </p:cNvPicPr>
          <p:nvPr/>
        </p:nvPicPr>
        <p:blipFill>
          <a:blip r:embed="rId5"/>
          <a:stretch>
            <a:fillRect/>
          </a:stretch>
        </p:blipFill>
        <p:spPr>
          <a:xfrm>
            <a:off x="3465867" y="5020883"/>
            <a:ext cx="114502" cy="114502"/>
          </a:xfrm>
          <a:prstGeom prst="rect">
            <a:avLst/>
          </a:prstGeom>
        </p:spPr>
      </p:pic>
    </p:spTree>
    <p:extLst>
      <p:ext uri="{BB962C8B-B14F-4D97-AF65-F5344CB8AC3E}">
        <p14:creationId xmlns:p14="http://schemas.microsoft.com/office/powerpoint/2010/main" val="825859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
        <p:cNvGrpSpPr/>
        <p:nvPr/>
      </p:nvGrpSpPr>
      <p:grpSpPr>
        <a:xfrm>
          <a:off x="0" y="0"/>
          <a:ext cx="0" cy="0"/>
          <a:chOff x="0" y="0"/>
          <a:chExt cx="0" cy="0"/>
        </a:xfrm>
      </p:grpSpPr>
      <p:pic>
        <p:nvPicPr>
          <p:cNvPr id="18" name="Picture 17" descr="Logo&#10;&#10;Description automatically generated">
            <a:extLst>
              <a:ext uri="{FF2B5EF4-FFF2-40B4-BE49-F238E27FC236}">
                <a16:creationId xmlns:a16="http://schemas.microsoft.com/office/drawing/2014/main" id="{D018BCBC-FE04-27BC-BB34-E917B4385378}"/>
              </a:ext>
            </a:extLst>
          </p:cNvPr>
          <p:cNvPicPr>
            <a:picLocks noChangeAspect="1"/>
          </p:cNvPicPr>
          <p:nvPr/>
        </p:nvPicPr>
        <p:blipFill>
          <a:blip r:embed="rId2"/>
          <a:stretch>
            <a:fillRect/>
          </a:stretch>
        </p:blipFill>
        <p:spPr>
          <a:xfrm>
            <a:off x="11215130" y="6345440"/>
            <a:ext cx="746211" cy="300891"/>
          </a:xfrm>
          <a:prstGeom prst="rect">
            <a:avLst/>
          </a:prstGeom>
        </p:spPr>
      </p:pic>
      <p:pic>
        <p:nvPicPr>
          <p:cNvPr id="3" name="Picture 2">
            <a:extLst>
              <a:ext uri="{FF2B5EF4-FFF2-40B4-BE49-F238E27FC236}">
                <a16:creationId xmlns:a16="http://schemas.microsoft.com/office/drawing/2014/main" id="{CBB893A0-C17D-EF18-4598-9BFE85523E35}"/>
              </a:ext>
            </a:extLst>
          </p:cNvPr>
          <p:cNvPicPr>
            <a:picLocks noChangeAspect="1"/>
          </p:cNvPicPr>
          <p:nvPr/>
        </p:nvPicPr>
        <p:blipFill>
          <a:blip r:embed="rId3"/>
          <a:stretch>
            <a:fillRect/>
          </a:stretch>
        </p:blipFill>
        <p:spPr>
          <a:xfrm>
            <a:off x="431800" y="420473"/>
            <a:ext cx="3559432" cy="227482"/>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6342D1A3-0C23-FFA3-31DF-3D865A36050C}"/>
              </a:ext>
            </a:extLst>
          </p:cNvPr>
          <p:cNvPicPr>
            <a:picLocks noChangeAspect="1"/>
          </p:cNvPicPr>
          <p:nvPr/>
        </p:nvPicPr>
        <p:blipFill>
          <a:blip r:embed="rId4"/>
          <a:stretch>
            <a:fillRect/>
          </a:stretch>
        </p:blipFill>
        <p:spPr>
          <a:xfrm>
            <a:off x="5118846" y="1305939"/>
            <a:ext cx="5933642" cy="4444226"/>
          </a:xfrm>
          <a:prstGeom prst="rect">
            <a:avLst/>
          </a:prstGeom>
        </p:spPr>
      </p:pic>
      <p:sp>
        <p:nvSpPr>
          <p:cNvPr id="9" name="TextBox 8">
            <a:extLst>
              <a:ext uri="{FF2B5EF4-FFF2-40B4-BE49-F238E27FC236}">
                <a16:creationId xmlns:a16="http://schemas.microsoft.com/office/drawing/2014/main" id="{34D9FEAE-4FFF-07B3-C86E-B0A066704872}"/>
              </a:ext>
            </a:extLst>
          </p:cNvPr>
          <p:cNvSpPr txBox="1"/>
          <p:nvPr/>
        </p:nvSpPr>
        <p:spPr>
          <a:xfrm>
            <a:off x="1479722" y="2292864"/>
            <a:ext cx="6098058" cy="584775"/>
          </a:xfrm>
          <a:prstGeom prst="rect">
            <a:avLst/>
          </a:prstGeom>
          <a:noFill/>
        </p:spPr>
        <p:txBody>
          <a:bodyPr wrap="square">
            <a:spAutoFit/>
          </a:bodyPr>
          <a:lstStyle/>
          <a:p>
            <a:r>
              <a:rPr lang="en-DK" sz="3200" b="1" dirty="0">
                <a:latin typeface="Bitter" pitchFamily="2" charset="77"/>
              </a:rPr>
              <a:t>Vision</a:t>
            </a:r>
          </a:p>
        </p:txBody>
      </p:sp>
    </p:spTree>
    <p:extLst>
      <p:ext uri="{BB962C8B-B14F-4D97-AF65-F5344CB8AC3E}">
        <p14:creationId xmlns:p14="http://schemas.microsoft.com/office/powerpoint/2010/main" val="346279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
        <p:cNvGrpSpPr/>
        <p:nvPr/>
      </p:nvGrpSpPr>
      <p:grpSpPr>
        <a:xfrm>
          <a:off x="0" y="0"/>
          <a:ext cx="0" cy="0"/>
          <a:chOff x="0" y="0"/>
          <a:chExt cx="0" cy="0"/>
        </a:xfrm>
      </p:grpSpPr>
      <p:pic>
        <p:nvPicPr>
          <p:cNvPr id="18" name="Picture 17" descr="Logo&#10;&#10;Description automatically generated">
            <a:extLst>
              <a:ext uri="{FF2B5EF4-FFF2-40B4-BE49-F238E27FC236}">
                <a16:creationId xmlns:a16="http://schemas.microsoft.com/office/drawing/2014/main" id="{D018BCBC-FE04-27BC-BB34-E917B4385378}"/>
              </a:ext>
            </a:extLst>
          </p:cNvPr>
          <p:cNvPicPr>
            <a:picLocks noChangeAspect="1"/>
          </p:cNvPicPr>
          <p:nvPr/>
        </p:nvPicPr>
        <p:blipFill>
          <a:blip r:embed="rId2"/>
          <a:stretch>
            <a:fillRect/>
          </a:stretch>
        </p:blipFill>
        <p:spPr>
          <a:xfrm>
            <a:off x="11215130" y="6345440"/>
            <a:ext cx="746211" cy="300891"/>
          </a:xfrm>
          <a:prstGeom prst="rect">
            <a:avLst/>
          </a:prstGeom>
        </p:spPr>
      </p:pic>
      <p:pic>
        <p:nvPicPr>
          <p:cNvPr id="3" name="Picture 2">
            <a:extLst>
              <a:ext uri="{FF2B5EF4-FFF2-40B4-BE49-F238E27FC236}">
                <a16:creationId xmlns:a16="http://schemas.microsoft.com/office/drawing/2014/main" id="{CBB893A0-C17D-EF18-4598-9BFE85523E35}"/>
              </a:ext>
            </a:extLst>
          </p:cNvPr>
          <p:cNvPicPr>
            <a:picLocks noChangeAspect="1"/>
          </p:cNvPicPr>
          <p:nvPr/>
        </p:nvPicPr>
        <p:blipFill>
          <a:blip r:embed="rId3"/>
          <a:stretch>
            <a:fillRect/>
          </a:stretch>
        </p:blipFill>
        <p:spPr>
          <a:xfrm>
            <a:off x="431800" y="420473"/>
            <a:ext cx="3559432" cy="227482"/>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id="{95760CD1-28B8-23D8-7919-85850D88E480}"/>
              </a:ext>
            </a:extLst>
          </p:cNvPr>
          <p:cNvPicPr>
            <a:picLocks noChangeAspect="1"/>
          </p:cNvPicPr>
          <p:nvPr/>
        </p:nvPicPr>
        <p:blipFill>
          <a:blip r:embed="rId4"/>
          <a:stretch>
            <a:fillRect/>
          </a:stretch>
        </p:blipFill>
        <p:spPr>
          <a:xfrm>
            <a:off x="2979579" y="1354060"/>
            <a:ext cx="6232842" cy="4433176"/>
          </a:xfrm>
          <a:prstGeom prst="rect">
            <a:avLst/>
          </a:prstGeom>
        </p:spPr>
      </p:pic>
      <p:sp>
        <p:nvSpPr>
          <p:cNvPr id="4" name="TextBox 3">
            <a:extLst>
              <a:ext uri="{FF2B5EF4-FFF2-40B4-BE49-F238E27FC236}">
                <a16:creationId xmlns:a16="http://schemas.microsoft.com/office/drawing/2014/main" id="{B871FC34-D58F-CCC0-807F-01B738E29574}"/>
              </a:ext>
            </a:extLst>
          </p:cNvPr>
          <p:cNvSpPr txBox="1"/>
          <p:nvPr/>
        </p:nvSpPr>
        <p:spPr>
          <a:xfrm>
            <a:off x="1479722" y="2292864"/>
            <a:ext cx="6098058" cy="584775"/>
          </a:xfrm>
          <a:prstGeom prst="rect">
            <a:avLst/>
          </a:prstGeom>
          <a:noFill/>
        </p:spPr>
        <p:txBody>
          <a:bodyPr wrap="square">
            <a:spAutoFit/>
          </a:bodyPr>
          <a:lstStyle/>
          <a:p>
            <a:r>
              <a:rPr lang="en-DK" sz="3200" b="1" dirty="0">
                <a:latin typeface="Bitter" pitchFamily="2" charset="77"/>
              </a:rPr>
              <a:t>Mission</a:t>
            </a:r>
          </a:p>
        </p:txBody>
      </p:sp>
    </p:spTree>
    <p:extLst>
      <p:ext uri="{BB962C8B-B14F-4D97-AF65-F5344CB8AC3E}">
        <p14:creationId xmlns:p14="http://schemas.microsoft.com/office/powerpoint/2010/main" val="246802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
        <p:cNvGrpSpPr/>
        <p:nvPr/>
      </p:nvGrpSpPr>
      <p:grpSpPr>
        <a:xfrm>
          <a:off x="0" y="0"/>
          <a:ext cx="0" cy="0"/>
          <a:chOff x="0" y="0"/>
          <a:chExt cx="0" cy="0"/>
        </a:xfrm>
      </p:grpSpPr>
      <p:pic>
        <p:nvPicPr>
          <p:cNvPr id="18" name="Picture 17" descr="Logo&#10;&#10;Description automatically generated">
            <a:extLst>
              <a:ext uri="{FF2B5EF4-FFF2-40B4-BE49-F238E27FC236}">
                <a16:creationId xmlns:a16="http://schemas.microsoft.com/office/drawing/2014/main" id="{D018BCBC-FE04-27BC-BB34-E917B4385378}"/>
              </a:ext>
            </a:extLst>
          </p:cNvPr>
          <p:cNvPicPr>
            <a:picLocks noChangeAspect="1"/>
          </p:cNvPicPr>
          <p:nvPr/>
        </p:nvPicPr>
        <p:blipFill>
          <a:blip r:embed="rId2"/>
          <a:stretch>
            <a:fillRect/>
          </a:stretch>
        </p:blipFill>
        <p:spPr>
          <a:xfrm>
            <a:off x="11215130" y="6345440"/>
            <a:ext cx="746211" cy="300891"/>
          </a:xfrm>
          <a:prstGeom prst="rect">
            <a:avLst/>
          </a:prstGeom>
        </p:spPr>
      </p:pic>
      <p:pic>
        <p:nvPicPr>
          <p:cNvPr id="3" name="Picture 2">
            <a:extLst>
              <a:ext uri="{FF2B5EF4-FFF2-40B4-BE49-F238E27FC236}">
                <a16:creationId xmlns:a16="http://schemas.microsoft.com/office/drawing/2014/main" id="{CBB893A0-C17D-EF18-4598-9BFE85523E35}"/>
              </a:ext>
            </a:extLst>
          </p:cNvPr>
          <p:cNvPicPr>
            <a:picLocks noChangeAspect="1"/>
          </p:cNvPicPr>
          <p:nvPr/>
        </p:nvPicPr>
        <p:blipFill>
          <a:blip r:embed="rId3"/>
          <a:stretch>
            <a:fillRect/>
          </a:stretch>
        </p:blipFill>
        <p:spPr>
          <a:xfrm>
            <a:off x="431800" y="420473"/>
            <a:ext cx="3559432" cy="227482"/>
          </a:xfrm>
          <a:prstGeom prst="rect">
            <a:avLst/>
          </a:prstGeom>
        </p:spPr>
      </p:pic>
      <p:sp>
        <p:nvSpPr>
          <p:cNvPr id="7" name="TextBox 6">
            <a:extLst>
              <a:ext uri="{FF2B5EF4-FFF2-40B4-BE49-F238E27FC236}">
                <a16:creationId xmlns:a16="http://schemas.microsoft.com/office/drawing/2014/main" id="{FBFF2C61-4842-90D0-A0D1-4FB24C6935A9}"/>
              </a:ext>
            </a:extLst>
          </p:cNvPr>
          <p:cNvSpPr txBox="1"/>
          <p:nvPr/>
        </p:nvSpPr>
        <p:spPr>
          <a:xfrm>
            <a:off x="1479723" y="2293017"/>
            <a:ext cx="9232556" cy="2062103"/>
          </a:xfrm>
          <a:prstGeom prst="rect">
            <a:avLst/>
          </a:prstGeom>
          <a:noFill/>
        </p:spPr>
        <p:txBody>
          <a:bodyPr wrap="square">
            <a:spAutoFit/>
          </a:bodyPr>
          <a:lstStyle/>
          <a:p>
            <a:r>
              <a:rPr lang="en-DK" sz="3200" i="1" dirty="0">
                <a:latin typeface="Bitter Light" pitchFamily="2" charset="77"/>
              </a:rPr>
              <a:t>Values that apply to the</a:t>
            </a:r>
            <a:r>
              <a:rPr lang="en-DK" sz="3200" i="1" dirty="0">
                <a:latin typeface="Bitter" pitchFamily="2" charset="77"/>
              </a:rPr>
              <a:t> </a:t>
            </a:r>
            <a:r>
              <a:rPr lang="en-DK" sz="3200" b="1" i="1" dirty="0">
                <a:latin typeface="Bitter SemiBold" pitchFamily="2" charset="77"/>
              </a:rPr>
              <a:t>Secretariat,</a:t>
            </a:r>
            <a:r>
              <a:rPr lang="en-DK" sz="3200" i="1" dirty="0">
                <a:latin typeface="Bitter" pitchFamily="2" charset="77"/>
              </a:rPr>
              <a:t> </a:t>
            </a:r>
            <a:r>
              <a:rPr lang="en-DK" sz="3200" i="1" dirty="0">
                <a:latin typeface="Bitter Light" pitchFamily="2" charset="77"/>
              </a:rPr>
              <a:t>to the </a:t>
            </a:r>
            <a:r>
              <a:rPr lang="en-DK" sz="3200" b="1" i="1" dirty="0">
                <a:latin typeface="Bitter SemiBold" pitchFamily="2" charset="77"/>
              </a:rPr>
              <a:t>global nodes network, </a:t>
            </a:r>
            <a:r>
              <a:rPr lang="en-DK" sz="3200" i="1" dirty="0">
                <a:latin typeface="Bitter Light" pitchFamily="2" charset="77"/>
              </a:rPr>
              <a:t>to</a:t>
            </a:r>
            <a:r>
              <a:rPr lang="en-DK" sz="3200" i="1" dirty="0">
                <a:latin typeface="Bitter" pitchFamily="2" charset="77"/>
              </a:rPr>
              <a:t> </a:t>
            </a:r>
            <a:r>
              <a:rPr lang="en-DK" sz="3200" i="1" dirty="0">
                <a:latin typeface="Bitter Medium" pitchFamily="2" charset="77"/>
              </a:rPr>
              <a:t>participants,</a:t>
            </a:r>
            <a:r>
              <a:rPr lang="en-DK" sz="3200" i="1" dirty="0">
                <a:latin typeface="Bitter" pitchFamily="2" charset="77"/>
              </a:rPr>
              <a:t> </a:t>
            </a:r>
            <a:r>
              <a:rPr lang="en-DK" sz="3200" i="1" dirty="0">
                <a:latin typeface="Bitter Light" pitchFamily="2" charset="77"/>
              </a:rPr>
              <a:t>to</a:t>
            </a:r>
            <a:r>
              <a:rPr lang="en-DK" sz="3200" i="1" dirty="0">
                <a:latin typeface="Bitter" pitchFamily="2" charset="77"/>
              </a:rPr>
              <a:t> </a:t>
            </a:r>
            <a:r>
              <a:rPr lang="en-DK" sz="3200" i="1" dirty="0">
                <a:latin typeface="Bitter Medium" pitchFamily="2" charset="77"/>
              </a:rPr>
              <a:t>data publishing institutions, </a:t>
            </a:r>
            <a:r>
              <a:rPr lang="en-DK" sz="3200" i="1" dirty="0">
                <a:latin typeface="Bitter Light" pitchFamily="2" charset="77"/>
              </a:rPr>
              <a:t>and to </a:t>
            </a:r>
            <a:r>
              <a:rPr lang="en-DK" sz="3200" i="1" dirty="0">
                <a:latin typeface="Bitter Medium" pitchFamily="2" charset="77"/>
              </a:rPr>
              <a:t>data users, that together embody the global GBIF community. </a:t>
            </a:r>
          </a:p>
        </p:txBody>
      </p:sp>
    </p:spTree>
    <p:extLst>
      <p:ext uri="{BB962C8B-B14F-4D97-AF65-F5344CB8AC3E}">
        <p14:creationId xmlns:p14="http://schemas.microsoft.com/office/powerpoint/2010/main" val="212169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
        <p:cNvGrpSpPr/>
        <p:nvPr/>
      </p:nvGrpSpPr>
      <p:grpSpPr>
        <a:xfrm>
          <a:off x="0" y="0"/>
          <a:ext cx="0" cy="0"/>
          <a:chOff x="0" y="0"/>
          <a:chExt cx="0" cy="0"/>
        </a:xfrm>
      </p:grpSpPr>
      <p:pic>
        <p:nvPicPr>
          <p:cNvPr id="18" name="Picture 17" descr="Logo&#10;&#10;Description automatically generated">
            <a:extLst>
              <a:ext uri="{FF2B5EF4-FFF2-40B4-BE49-F238E27FC236}">
                <a16:creationId xmlns:a16="http://schemas.microsoft.com/office/drawing/2014/main" id="{D018BCBC-FE04-27BC-BB34-E917B4385378}"/>
              </a:ext>
            </a:extLst>
          </p:cNvPr>
          <p:cNvPicPr>
            <a:picLocks noChangeAspect="1"/>
          </p:cNvPicPr>
          <p:nvPr/>
        </p:nvPicPr>
        <p:blipFill>
          <a:blip r:embed="rId2"/>
          <a:stretch>
            <a:fillRect/>
          </a:stretch>
        </p:blipFill>
        <p:spPr>
          <a:xfrm>
            <a:off x="11215130" y="6345440"/>
            <a:ext cx="746211" cy="300891"/>
          </a:xfrm>
          <a:prstGeom prst="rect">
            <a:avLst/>
          </a:prstGeom>
        </p:spPr>
      </p:pic>
      <p:pic>
        <p:nvPicPr>
          <p:cNvPr id="3" name="Picture 2">
            <a:extLst>
              <a:ext uri="{FF2B5EF4-FFF2-40B4-BE49-F238E27FC236}">
                <a16:creationId xmlns:a16="http://schemas.microsoft.com/office/drawing/2014/main" id="{CBB893A0-C17D-EF18-4598-9BFE85523E35}"/>
              </a:ext>
            </a:extLst>
          </p:cNvPr>
          <p:cNvPicPr>
            <a:picLocks noChangeAspect="1"/>
          </p:cNvPicPr>
          <p:nvPr/>
        </p:nvPicPr>
        <p:blipFill>
          <a:blip r:embed="rId3"/>
          <a:stretch>
            <a:fillRect/>
          </a:stretch>
        </p:blipFill>
        <p:spPr>
          <a:xfrm>
            <a:off x="431800" y="420473"/>
            <a:ext cx="3559432" cy="22748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63023BC-C9F2-C977-F07A-6A67B5A0887A}"/>
              </a:ext>
            </a:extLst>
          </p:cNvPr>
          <p:cNvPicPr>
            <a:picLocks noChangeAspect="1"/>
          </p:cNvPicPr>
          <p:nvPr/>
        </p:nvPicPr>
        <p:blipFill>
          <a:blip r:embed="rId4"/>
          <a:stretch>
            <a:fillRect/>
          </a:stretch>
        </p:blipFill>
        <p:spPr>
          <a:xfrm>
            <a:off x="844328" y="3382691"/>
            <a:ext cx="2751488" cy="2800748"/>
          </a:xfrm>
          <a:prstGeom prst="rect">
            <a:avLst/>
          </a:prstGeom>
        </p:spPr>
      </p:pic>
      <p:sp>
        <p:nvSpPr>
          <p:cNvPr id="6" name="TextBox 5">
            <a:extLst>
              <a:ext uri="{FF2B5EF4-FFF2-40B4-BE49-F238E27FC236}">
                <a16:creationId xmlns:a16="http://schemas.microsoft.com/office/drawing/2014/main" id="{DA18BDA3-FCB6-5DB6-BABE-E98CF77E89FD}"/>
              </a:ext>
            </a:extLst>
          </p:cNvPr>
          <p:cNvSpPr txBox="1"/>
          <p:nvPr/>
        </p:nvSpPr>
        <p:spPr>
          <a:xfrm>
            <a:off x="1479722" y="2292864"/>
            <a:ext cx="2116094" cy="584775"/>
          </a:xfrm>
          <a:prstGeom prst="rect">
            <a:avLst/>
          </a:prstGeom>
          <a:noFill/>
        </p:spPr>
        <p:txBody>
          <a:bodyPr wrap="square">
            <a:spAutoFit/>
          </a:bodyPr>
          <a:lstStyle/>
          <a:p>
            <a:r>
              <a:rPr lang="en-DK" sz="3200" b="1" dirty="0">
                <a:latin typeface="Bitter" pitchFamily="2" charset="77"/>
              </a:rPr>
              <a:t>Values</a:t>
            </a:r>
          </a:p>
        </p:txBody>
      </p:sp>
      <p:sp>
        <p:nvSpPr>
          <p:cNvPr id="8" name="TextBox 7">
            <a:extLst>
              <a:ext uri="{FF2B5EF4-FFF2-40B4-BE49-F238E27FC236}">
                <a16:creationId xmlns:a16="http://schemas.microsoft.com/office/drawing/2014/main" id="{BB345450-7583-0133-7071-FB3C93564B7A}"/>
              </a:ext>
            </a:extLst>
          </p:cNvPr>
          <p:cNvSpPr txBox="1"/>
          <p:nvPr/>
        </p:nvSpPr>
        <p:spPr>
          <a:xfrm>
            <a:off x="4349578" y="1430151"/>
            <a:ext cx="6865552" cy="3997697"/>
          </a:xfrm>
          <a:prstGeom prst="rect">
            <a:avLst/>
          </a:prstGeom>
          <a:noFill/>
        </p:spPr>
        <p:txBody>
          <a:bodyPr wrap="square">
            <a:spAutoFit/>
          </a:bodyPr>
          <a:lstStyle/>
          <a:p>
            <a:pPr>
              <a:lnSpc>
                <a:spcPts val="1740"/>
              </a:lnSpc>
            </a:pPr>
            <a:r>
              <a:rPr lang="en-DK" sz="1100" b="1" dirty="0">
                <a:latin typeface="Rubik SemiBold" pitchFamily="2" charset="-79"/>
                <a:cs typeface="Rubik SemiBold" pitchFamily="2" charset="-79"/>
              </a:rPr>
              <a:t>Trust and Transparency: </a:t>
            </a:r>
            <a:r>
              <a:rPr lang="en-DK" sz="1100" dirty="0">
                <a:latin typeface="Rubik" pitchFamily="2" charset="-79"/>
                <a:cs typeface="Rubik" pitchFamily="2" charset="-79"/>
              </a:rPr>
              <a:t>Expectations that all decisions and processes are open; that data is properly attributed and of the highest-possible quality; and that infrastructures are robust, documented and persistent</a:t>
            </a:r>
          </a:p>
          <a:p>
            <a:pPr>
              <a:lnSpc>
                <a:spcPts val="1740"/>
              </a:lnSpc>
            </a:pPr>
            <a:endParaRPr lang="en-DK" sz="1100" dirty="0">
              <a:latin typeface="Rubik" pitchFamily="2" charset="-79"/>
              <a:cs typeface="Rubik" pitchFamily="2" charset="-79"/>
            </a:endParaRPr>
          </a:p>
          <a:p>
            <a:pPr>
              <a:lnSpc>
                <a:spcPts val="1740"/>
              </a:lnSpc>
            </a:pPr>
            <a:r>
              <a:rPr lang="en-DK" sz="1100" b="1" dirty="0">
                <a:latin typeface="Rubik SemiBold" pitchFamily="2" charset="-79"/>
                <a:cs typeface="Rubik SemiBold" pitchFamily="2" charset="-79"/>
              </a:rPr>
              <a:t>Collaboration and Collective Benefit: </a:t>
            </a:r>
            <a:r>
              <a:rPr lang="en-DK" sz="1100" dirty="0">
                <a:latin typeface="Rubik" pitchFamily="2" charset="-79"/>
                <a:cs typeface="Rubik" pitchFamily="2" charset="-79"/>
              </a:rPr>
              <a:t>A recognition that only through a spirit of cooperation can we fulfil GBIF’s mission by sharing skills, data, tools and experiences, avoiding duplication, and growing a global community of practice</a:t>
            </a:r>
          </a:p>
          <a:p>
            <a:pPr>
              <a:lnSpc>
                <a:spcPts val="1740"/>
              </a:lnSpc>
            </a:pPr>
            <a:endParaRPr lang="en-DK" sz="1100" dirty="0">
              <a:latin typeface="Rubik" pitchFamily="2" charset="-79"/>
              <a:cs typeface="Rubik" pitchFamily="2" charset="-79"/>
            </a:endParaRPr>
          </a:p>
          <a:p>
            <a:pPr>
              <a:lnSpc>
                <a:spcPts val="1740"/>
              </a:lnSpc>
            </a:pPr>
            <a:r>
              <a:rPr lang="en-DK" sz="1100" b="1" dirty="0">
                <a:latin typeface="Rubik SemiBold" pitchFamily="2" charset="-79"/>
                <a:cs typeface="Rubik SemiBold" pitchFamily="2" charset="-79"/>
              </a:rPr>
              <a:t>Diversity and Inclusiveness: </a:t>
            </a:r>
            <a:r>
              <a:rPr lang="en-DK" sz="1100" dirty="0">
                <a:latin typeface="Rubik" pitchFamily="2" charset="-79"/>
                <a:cs typeface="Rubik" pitchFamily="2" charset="-79"/>
              </a:rPr>
              <a:t>A commitment to engage and welcome people of all nationalities, cultures, genders and backgrounds while recognizing all contributions to our global community</a:t>
            </a:r>
          </a:p>
          <a:p>
            <a:pPr>
              <a:lnSpc>
                <a:spcPts val="1740"/>
              </a:lnSpc>
            </a:pPr>
            <a:endParaRPr lang="en-DK" sz="1100" dirty="0">
              <a:latin typeface="Rubik" pitchFamily="2" charset="-79"/>
              <a:cs typeface="Rubik" pitchFamily="2" charset="-79"/>
            </a:endParaRPr>
          </a:p>
          <a:p>
            <a:pPr>
              <a:lnSpc>
                <a:spcPts val="1740"/>
              </a:lnSpc>
            </a:pPr>
            <a:r>
              <a:rPr lang="en-DK" sz="1100" b="1" dirty="0">
                <a:latin typeface="Rubik SemiBold" pitchFamily="2" charset="-79"/>
                <a:cs typeface="Rubik SemiBold" pitchFamily="2" charset="-79"/>
              </a:rPr>
              <a:t>Innovation: </a:t>
            </a:r>
            <a:r>
              <a:rPr lang="en-DK" sz="1100" dirty="0">
                <a:latin typeface="Rubik" pitchFamily="2" charset="-79"/>
                <a:cs typeface="Rubik" pitchFamily="2" charset="-79"/>
              </a:rPr>
              <a:t>An ambition to lead by example in advancing open science and data services and in adopting novel techniques for collaboration and learning, recognizing that simplicity is often the best means of reaching our goals</a:t>
            </a:r>
          </a:p>
          <a:p>
            <a:pPr>
              <a:lnSpc>
                <a:spcPts val="1740"/>
              </a:lnSpc>
            </a:pPr>
            <a:endParaRPr lang="en-DK" sz="1100" dirty="0">
              <a:latin typeface="Rubik" pitchFamily="2" charset="-79"/>
              <a:cs typeface="Rubik" pitchFamily="2" charset="-79"/>
            </a:endParaRPr>
          </a:p>
          <a:p>
            <a:pPr>
              <a:lnSpc>
                <a:spcPts val="1740"/>
              </a:lnSpc>
            </a:pPr>
            <a:r>
              <a:rPr lang="en-DK" sz="1100" b="1" dirty="0">
                <a:latin typeface="Rubik SemiBold" pitchFamily="2" charset="-79"/>
                <a:cs typeface="Rubik SemiBold" pitchFamily="2" charset="-79"/>
              </a:rPr>
              <a:t>Integrity: </a:t>
            </a:r>
            <a:r>
              <a:rPr lang="en-DK" sz="1100" dirty="0">
                <a:latin typeface="Rubik" pitchFamily="2" charset="-79"/>
                <a:cs typeface="Rubik" pitchFamily="2" charset="-79"/>
              </a:rPr>
              <a:t>An assurance that professional norms and scientific integrity are respected; and that data-sharing safeguards the rights of indigenous peoples and local communities as well as potential risks to sensitive species</a:t>
            </a:r>
          </a:p>
        </p:txBody>
      </p:sp>
    </p:spTree>
    <p:extLst>
      <p:ext uri="{BB962C8B-B14F-4D97-AF65-F5344CB8AC3E}">
        <p14:creationId xmlns:p14="http://schemas.microsoft.com/office/powerpoint/2010/main" val="1722120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
        <p:cNvGrpSpPr/>
        <p:nvPr/>
      </p:nvGrpSpPr>
      <p:grpSpPr>
        <a:xfrm>
          <a:off x="0" y="0"/>
          <a:ext cx="0" cy="0"/>
          <a:chOff x="0" y="0"/>
          <a:chExt cx="0" cy="0"/>
        </a:xfrm>
      </p:grpSpPr>
      <p:pic>
        <p:nvPicPr>
          <p:cNvPr id="18" name="Picture 17" descr="Logo&#10;&#10;Description automatically generated">
            <a:extLst>
              <a:ext uri="{FF2B5EF4-FFF2-40B4-BE49-F238E27FC236}">
                <a16:creationId xmlns:a16="http://schemas.microsoft.com/office/drawing/2014/main" id="{D018BCBC-FE04-27BC-BB34-E917B4385378}"/>
              </a:ext>
            </a:extLst>
          </p:cNvPr>
          <p:cNvPicPr>
            <a:picLocks noChangeAspect="1"/>
          </p:cNvPicPr>
          <p:nvPr/>
        </p:nvPicPr>
        <p:blipFill>
          <a:blip r:embed="rId2"/>
          <a:stretch>
            <a:fillRect/>
          </a:stretch>
        </p:blipFill>
        <p:spPr>
          <a:xfrm>
            <a:off x="11215130" y="6345440"/>
            <a:ext cx="746211" cy="300891"/>
          </a:xfrm>
          <a:prstGeom prst="rect">
            <a:avLst/>
          </a:prstGeom>
        </p:spPr>
      </p:pic>
      <p:pic>
        <p:nvPicPr>
          <p:cNvPr id="3" name="Picture 2">
            <a:extLst>
              <a:ext uri="{FF2B5EF4-FFF2-40B4-BE49-F238E27FC236}">
                <a16:creationId xmlns:a16="http://schemas.microsoft.com/office/drawing/2014/main" id="{CBB893A0-C17D-EF18-4598-9BFE85523E35}"/>
              </a:ext>
            </a:extLst>
          </p:cNvPr>
          <p:cNvPicPr>
            <a:picLocks noChangeAspect="1"/>
          </p:cNvPicPr>
          <p:nvPr/>
        </p:nvPicPr>
        <p:blipFill>
          <a:blip r:embed="rId3"/>
          <a:stretch>
            <a:fillRect/>
          </a:stretch>
        </p:blipFill>
        <p:spPr>
          <a:xfrm>
            <a:off x="431800" y="420473"/>
            <a:ext cx="3559432" cy="227482"/>
          </a:xfrm>
          <a:prstGeom prst="rect">
            <a:avLst/>
          </a:prstGeom>
        </p:spPr>
      </p:pic>
      <p:pic>
        <p:nvPicPr>
          <p:cNvPr id="2" name="Picture 1" descr="A picture containing graphical user interface&#10;&#10;Description automatically generated">
            <a:extLst>
              <a:ext uri="{FF2B5EF4-FFF2-40B4-BE49-F238E27FC236}">
                <a16:creationId xmlns:a16="http://schemas.microsoft.com/office/drawing/2014/main" id="{25EC535F-6303-9624-DF5F-7CC845ECD3E9}"/>
              </a:ext>
            </a:extLst>
          </p:cNvPr>
          <p:cNvPicPr>
            <a:picLocks noChangeAspect="1"/>
          </p:cNvPicPr>
          <p:nvPr/>
        </p:nvPicPr>
        <p:blipFill>
          <a:blip r:embed="rId4"/>
          <a:stretch>
            <a:fillRect/>
          </a:stretch>
        </p:blipFill>
        <p:spPr>
          <a:xfrm>
            <a:off x="1764278" y="2709771"/>
            <a:ext cx="8663443" cy="1438458"/>
          </a:xfrm>
          <a:prstGeom prst="rect">
            <a:avLst/>
          </a:prstGeom>
        </p:spPr>
      </p:pic>
    </p:spTree>
    <p:extLst>
      <p:ext uri="{BB962C8B-B14F-4D97-AF65-F5344CB8AC3E}">
        <p14:creationId xmlns:p14="http://schemas.microsoft.com/office/powerpoint/2010/main" val="770725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
        <p:cNvGrpSpPr/>
        <p:nvPr/>
      </p:nvGrpSpPr>
      <p:grpSpPr>
        <a:xfrm>
          <a:off x="0" y="0"/>
          <a:ext cx="0" cy="0"/>
          <a:chOff x="0" y="0"/>
          <a:chExt cx="0" cy="0"/>
        </a:xfrm>
      </p:grpSpPr>
      <p:pic>
        <p:nvPicPr>
          <p:cNvPr id="18" name="Picture 17" descr="Logo&#10;&#10;Description automatically generated">
            <a:extLst>
              <a:ext uri="{FF2B5EF4-FFF2-40B4-BE49-F238E27FC236}">
                <a16:creationId xmlns:a16="http://schemas.microsoft.com/office/drawing/2014/main" id="{D018BCBC-FE04-27BC-BB34-E917B4385378}"/>
              </a:ext>
            </a:extLst>
          </p:cNvPr>
          <p:cNvPicPr>
            <a:picLocks noChangeAspect="1"/>
          </p:cNvPicPr>
          <p:nvPr/>
        </p:nvPicPr>
        <p:blipFill>
          <a:blip r:embed="rId2"/>
          <a:stretch>
            <a:fillRect/>
          </a:stretch>
        </p:blipFill>
        <p:spPr>
          <a:xfrm>
            <a:off x="11215130" y="6345440"/>
            <a:ext cx="746211" cy="300891"/>
          </a:xfrm>
          <a:prstGeom prst="rect">
            <a:avLst/>
          </a:prstGeom>
        </p:spPr>
      </p:pic>
      <p:pic>
        <p:nvPicPr>
          <p:cNvPr id="3" name="Picture 2">
            <a:extLst>
              <a:ext uri="{FF2B5EF4-FFF2-40B4-BE49-F238E27FC236}">
                <a16:creationId xmlns:a16="http://schemas.microsoft.com/office/drawing/2014/main" id="{CBB893A0-C17D-EF18-4598-9BFE85523E35}"/>
              </a:ext>
            </a:extLst>
          </p:cNvPr>
          <p:cNvPicPr>
            <a:picLocks noChangeAspect="1"/>
          </p:cNvPicPr>
          <p:nvPr/>
        </p:nvPicPr>
        <p:blipFill>
          <a:blip r:embed="rId3"/>
          <a:stretch>
            <a:fillRect/>
          </a:stretch>
        </p:blipFill>
        <p:spPr>
          <a:xfrm>
            <a:off x="431800" y="420473"/>
            <a:ext cx="3559432" cy="227482"/>
          </a:xfrm>
          <a:prstGeom prst="rect">
            <a:avLst/>
          </a:prstGeom>
        </p:spPr>
      </p:pic>
      <p:pic>
        <p:nvPicPr>
          <p:cNvPr id="7" name="Picture 6" descr="Icon&#10;&#10;Description automatically generated">
            <a:extLst>
              <a:ext uri="{FF2B5EF4-FFF2-40B4-BE49-F238E27FC236}">
                <a16:creationId xmlns:a16="http://schemas.microsoft.com/office/drawing/2014/main" id="{F0EBAE70-7A5C-2E4F-8A44-9789AD728006}"/>
              </a:ext>
            </a:extLst>
          </p:cNvPr>
          <p:cNvPicPr>
            <a:picLocks noChangeAspect="1"/>
          </p:cNvPicPr>
          <p:nvPr/>
        </p:nvPicPr>
        <p:blipFill>
          <a:blip r:embed="rId4"/>
          <a:stretch>
            <a:fillRect/>
          </a:stretch>
        </p:blipFill>
        <p:spPr>
          <a:xfrm>
            <a:off x="925452" y="2630187"/>
            <a:ext cx="1597626" cy="1597626"/>
          </a:xfrm>
          <a:prstGeom prst="rect">
            <a:avLst/>
          </a:prstGeom>
        </p:spPr>
      </p:pic>
      <p:sp>
        <p:nvSpPr>
          <p:cNvPr id="9" name="TextBox 8">
            <a:extLst>
              <a:ext uri="{FF2B5EF4-FFF2-40B4-BE49-F238E27FC236}">
                <a16:creationId xmlns:a16="http://schemas.microsoft.com/office/drawing/2014/main" id="{006452F9-F996-38A2-B95A-B230AF641760}"/>
              </a:ext>
            </a:extLst>
          </p:cNvPr>
          <p:cNvSpPr txBox="1"/>
          <p:nvPr/>
        </p:nvSpPr>
        <p:spPr>
          <a:xfrm>
            <a:off x="3333235" y="1179428"/>
            <a:ext cx="7367716" cy="1200329"/>
          </a:xfrm>
          <a:prstGeom prst="rect">
            <a:avLst/>
          </a:prstGeom>
          <a:noFill/>
        </p:spPr>
        <p:txBody>
          <a:bodyPr wrap="square">
            <a:spAutoFit/>
          </a:bodyPr>
          <a:lstStyle/>
          <a:p>
            <a:r>
              <a:rPr lang="en-DK" sz="2400" b="1" dirty="0">
                <a:latin typeface="Bitter SemiBold" pitchFamily="2" charset="77"/>
                <a:cs typeface="Rubik" pitchFamily="2" charset="-79"/>
              </a:rPr>
              <a:t>Building the evidence</a:t>
            </a:r>
          </a:p>
          <a:p>
            <a:r>
              <a:rPr lang="en-DK" sz="2400" b="1" dirty="0">
                <a:latin typeface="Bitter SemiBold" pitchFamily="2" charset="77"/>
                <a:cs typeface="Rubik" pitchFamily="2" charset="-79"/>
              </a:rPr>
              <a:t>to advance scientific research </a:t>
            </a:r>
          </a:p>
          <a:p>
            <a:r>
              <a:rPr lang="en-DK" sz="2400" b="1" dirty="0">
                <a:latin typeface="Bitter SemiBold" pitchFamily="2" charset="77"/>
                <a:cs typeface="Rubik" pitchFamily="2" charset="-79"/>
              </a:rPr>
              <a:t>and understanding of global biodiversity</a:t>
            </a:r>
          </a:p>
        </p:txBody>
      </p:sp>
      <p:sp>
        <p:nvSpPr>
          <p:cNvPr id="11" name="TextBox 10">
            <a:extLst>
              <a:ext uri="{FF2B5EF4-FFF2-40B4-BE49-F238E27FC236}">
                <a16:creationId xmlns:a16="http://schemas.microsoft.com/office/drawing/2014/main" id="{B263BDFF-ACE2-B87D-C8EC-D88FB10F544F}"/>
              </a:ext>
            </a:extLst>
          </p:cNvPr>
          <p:cNvSpPr txBox="1"/>
          <p:nvPr/>
        </p:nvSpPr>
        <p:spPr>
          <a:xfrm>
            <a:off x="3580370" y="2445338"/>
            <a:ext cx="7264839" cy="3564950"/>
          </a:xfrm>
          <a:prstGeom prst="rect">
            <a:avLst/>
          </a:prstGeom>
          <a:noFill/>
        </p:spPr>
        <p:txBody>
          <a:bodyPr wrap="square">
            <a:spAutoFit/>
          </a:bodyPr>
          <a:lstStyle/>
          <a:p>
            <a:pPr>
              <a:lnSpc>
                <a:spcPts val="1740"/>
              </a:lnSpc>
            </a:pPr>
            <a:r>
              <a:rPr lang="en-DK" sz="1100" i="1" dirty="0">
                <a:latin typeface="Rubik" pitchFamily="2" charset="-79"/>
                <a:cs typeface="Rubik" pitchFamily="2" charset="-79"/>
              </a:rPr>
              <a:t>Objectives</a:t>
            </a:r>
          </a:p>
          <a:p>
            <a:pPr>
              <a:lnSpc>
                <a:spcPts val="1740"/>
              </a:lnSpc>
            </a:pPr>
            <a:endParaRPr lang="en-DK" sz="1100" dirty="0">
              <a:latin typeface="Rubik" pitchFamily="2" charset="-79"/>
              <a:cs typeface="Rubik" pitchFamily="2" charset="-79"/>
            </a:endParaRPr>
          </a:p>
          <a:p>
            <a:pPr>
              <a:lnSpc>
                <a:spcPts val="1740"/>
              </a:lnSpc>
            </a:pPr>
            <a:r>
              <a:rPr lang="en-DK" sz="1100" dirty="0">
                <a:latin typeface="Rubik" pitchFamily="2" charset="-79"/>
                <a:cs typeface="Rubik" pitchFamily="2" charset="-79"/>
              </a:rPr>
              <a:t>Reduce knowledge gaps by helping the network to set targets for consolidating data coverage across thematic, taxonomic, phylogenetic, spatial and temporal dimensions.</a:t>
            </a:r>
          </a:p>
          <a:p>
            <a:pPr>
              <a:lnSpc>
                <a:spcPts val="1740"/>
              </a:lnSpc>
            </a:pPr>
            <a:endParaRPr lang="en-DK" sz="1100" dirty="0">
              <a:latin typeface="Rubik" pitchFamily="2" charset="-79"/>
              <a:cs typeface="Rubik" pitchFamily="2" charset="-79"/>
            </a:endParaRPr>
          </a:p>
          <a:p>
            <a:pPr>
              <a:lnSpc>
                <a:spcPts val="1740"/>
              </a:lnSpc>
            </a:pPr>
            <a:r>
              <a:rPr lang="en-DK" sz="1100" dirty="0">
                <a:latin typeface="Rubik" pitchFamily="2" charset="-79"/>
                <a:cs typeface="Rubik" pitchFamily="2" charset="-79"/>
              </a:rPr>
              <a:t>Enable, expand and diversify the uptake and application of GBIF-mediated data.</a:t>
            </a:r>
          </a:p>
          <a:p>
            <a:pPr>
              <a:lnSpc>
                <a:spcPts val="1740"/>
              </a:lnSpc>
            </a:pPr>
            <a:endParaRPr lang="en-DK" sz="1100" dirty="0">
              <a:latin typeface="Rubik" pitchFamily="2" charset="-79"/>
              <a:cs typeface="Rubik" pitchFamily="2" charset="-79"/>
            </a:endParaRPr>
          </a:p>
          <a:p>
            <a:pPr>
              <a:lnSpc>
                <a:spcPts val="1740"/>
              </a:lnSpc>
            </a:pPr>
            <a:r>
              <a:rPr lang="en-DK" sz="1100" dirty="0">
                <a:latin typeface="Rubik" pitchFamily="2" charset="-79"/>
                <a:cs typeface="Rubik" pitchFamily="2" charset="-79"/>
              </a:rPr>
              <a:t>Support the evolution of fundamental data-driven biodiversity research and its application across methods, scales and disciplines in life and environmental sciences.</a:t>
            </a:r>
          </a:p>
          <a:p>
            <a:pPr>
              <a:lnSpc>
                <a:spcPts val="1740"/>
              </a:lnSpc>
            </a:pPr>
            <a:endParaRPr lang="en-DK" sz="1100" dirty="0">
              <a:latin typeface="Rubik" pitchFamily="2" charset="-79"/>
              <a:cs typeface="Rubik" pitchFamily="2" charset="-79"/>
            </a:endParaRPr>
          </a:p>
          <a:p>
            <a:pPr>
              <a:lnSpc>
                <a:spcPts val="1740"/>
              </a:lnSpc>
            </a:pPr>
            <a:r>
              <a:rPr lang="en-DK" sz="1100" dirty="0">
                <a:latin typeface="Rubik" pitchFamily="2" charset="-79"/>
                <a:cs typeface="Rubik" pitchFamily="2" charset="-79"/>
              </a:rPr>
              <a:t>Ensure meaningful data exchange and reuse of data through citations and measurements, promoting and consistently applying accepted standards that adhere to best practices and sustain the highest aspirations in open and data-intensive science.</a:t>
            </a:r>
          </a:p>
          <a:p>
            <a:pPr>
              <a:lnSpc>
                <a:spcPts val="1740"/>
              </a:lnSpc>
            </a:pPr>
            <a:endParaRPr lang="en-DK" sz="1100" dirty="0">
              <a:latin typeface="Rubik" pitchFamily="2" charset="-79"/>
              <a:cs typeface="Rubik" pitchFamily="2" charset="-79"/>
            </a:endParaRPr>
          </a:p>
          <a:p>
            <a:pPr>
              <a:lnSpc>
                <a:spcPts val="1740"/>
              </a:lnSpc>
            </a:pPr>
            <a:r>
              <a:rPr lang="en-DK" sz="1100" dirty="0">
                <a:latin typeface="Rubik" pitchFamily="2" charset="-79"/>
                <a:cs typeface="Rubik" pitchFamily="2" charset="-79"/>
              </a:rPr>
              <a:t>Increase GBIF’s relevance to research, promote recognition, expand involvement and improve best practices for data in academia and higher education.</a:t>
            </a:r>
          </a:p>
        </p:txBody>
      </p:sp>
      <p:pic>
        <p:nvPicPr>
          <p:cNvPr id="13" name="Picture 12">
            <a:extLst>
              <a:ext uri="{FF2B5EF4-FFF2-40B4-BE49-F238E27FC236}">
                <a16:creationId xmlns:a16="http://schemas.microsoft.com/office/drawing/2014/main" id="{0B252D05-1D41-4198-152F-4A0BEFBD0832}"/>
              </a:ext>
            </a:extLst>
          </p:cNvPr>
          <p:cNvPicPr>
            <a:picLocks noChangeAspect="1"/>
          </p:cNvPicPr>
          <p:nvPr/>
        </p:nvPicPr>
        <p:blipFill>
          <a:blip r:embed="rId5"/>
          <a:stretch>
            <a:fillRect/>
          </a:stretch>
        </p:blipFill>
        <p:spPr>
          <a:xfrm>
            <a:off x="3465867" y="2985162"/>
            <a:ext cx="114503" cy="114503"/>
          </a:xfrm>
          <a:prstGeom prst="rect">
            <a:avLst/>
          </a:prstGeom>
        </p:spPr>
      </p:pic>
      <p:pic>
        <p:nvPicPr>
          <p:cNvPr id="14" name="Picture 13">
            <a:extLst>
              <a:ext uri="{FF2B5EF4-FFF2-40B4-BE49-F238E27FC236}">
                <a16:creationId xmlns:a16="http://schemas.microsoft.com/office/drawing/2014/main" id="{EA2773D6-2E8B-6C22-C32D-688D0F07F3AC}"/>
              </a:ext>
            </a:extLst>
          </p:cNvPr>
          <p:cNvPicPr>
            <a:picLocks noChangeAspect="1"/>
          </p:cNvPicPr>
          <p:nvPr/>
        </p:nvPicPr>
        <p:blipFill>
          <a:blip r:embed="rId5"/>
          <a:stretch>
            <a:fillRect/>
          </a:stretch>
        </p:blipFill>
        <p:spPr>
          <a:xfrm>
            <a:off x="3465867" y="3631138"/>
            <a:ext cx="114503" cy="114503"/>
          </a:xfrm>
          <a:prstGeom prst="rect">
            <a:avLst/>
          </a:prstGeom>
        </p:spPr>
      </p:pic>
      <p:pic>
        <p:nvPicPr>
          <p:cNvPr id="15" name="Picture 14">
            <a:extLst>
              <a:ext uri="{FF2B5EF4-FFF2-40B4-BE49-F238E27FC236}">
                <a16:creationId xmlns:a16="http://schemas.microsoft.com/office/drawing/2014/main" id="{B15298DD-6092-EB5E-56D9-11FF7CE728FE}"/>
              </a:ext>
            </a:extLst>
          </p:cNvPr>
          <p:cNvPicPr>
            <a:picLocks noChangeAspect="1"/>
          </p:cNvPicPr>
          <p:nvPr/>
        </p:nvPicPr>
        <p:blipFill>
          <a:blip r:embed="rId5"/>
          <a:stretch>
            <a:fillRect/>
          </a:stretch>
        </p:blipFill>
        <p:spPr>
          <a:xfrm>
            <a:off x="3465867" y="4700036"/>
            <a:ext cx="114503" cy="114503"/>
          </a:xfrm>
          <a:prstGeom prst="rect">
            <a:avLst/>
          </a:prstGeom>
        </p:spPr>
      </p:pic>
      <p:pic>
        <p:nvPicPr>
          <p:cNvPr id="16" name="Picture 15">
            <a:extLst>
              <a:ext uri="{FF2B5EF4-FFF2-40B4-BE49-F238E27FC236}">
                <a16:creationId xmlns:a16="http://schemas.microsoft.com/office/drawing/2014/main" id="{8D46EA94-29D7-2728-83CA-C98E2C2FD9B4}"/>
              </a:ext>
            </a:extLst>
          </p:cNvPr>
          <p:cNvPicPr>
            <a:picLocks noChangeAspect="1"/>
          </p:cNvPicPr>
          <p:nvPr/>
        </p:nvPicPr>
        <p:blipFill>
          <a:blip r:embed="rId5"/>
          <a:stretch>
            <a:fillRect/>
          </a:stretch>
        </p:blipFill>
        <p:spPr>
          <a:xfrm>
            <a:off x="3465867" y="5567776"/>
            <a:ext cx="114503" cy="114503"/>
          </a:xfrm>
          <a:prstGeom prst="rect">
            <a:avLst/>
          </a:prstGeom>
        </p:spPr>
      </p:pic>
      <p:pic>
        <p:nvPicPr>
          <p:cNvPr id="17" name="Picture 16">
            <a:extLst>
              <a:ext uri="{FF2B5EF4-FFF2-40B4-BE49-F238E27FC236}">
                <a16:creationId xmlns:a16="http://schemas.microsoft.com/office/drawing/2014/main" id="{2FD62791-4495-BE32-92AA-735D9DB8AB46}"/>
              </a:ext>
            </a:extLst>
          </p:cNvPr>
          <p:cNvPicPr>
            <a:picLocks noChangeAspect="1"/>
          </p:cNvPicPr>
          <p:nvPr/>
        </p:nvPicPr>
        <p:blipFill>
          <a:blip r:embed="rId5"/>
          <a:stretch>
            <a:fillRect/>
          </a:stretch>
        </p:blipFill>
        <p:spPr>
          <a:xfrm>
            <a:off x="3465867" y="4049063"/>
            <a:ext cx="114503" cy="114503"/>
          </a:xfrm>
          <a:prstGeom prst="rect">
            <a:avLst/>
          </a:prstGeom>
        </p:spPr>
      </p:pic>
    </p:spTree>
    <p:extLst>
      <p:ext uri="{BB962C8B-B14F-4D97-AF65-F5344CB8AC3E}">
        <p14:creationId xmlns:p14="http://schemas.microsoft.com/office/powerpoint/2010/main" val="355351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
        <p:cNvGrpSpPr/>
        <p:nvPr/>
      </p:nvGrpSpPr>
      <p:grpSpPr>
        <a:xfrm>
          <a:off x="0" y="0"/>
          <a:ext cx="0" cy="0"/>
          <a:chOff x="0" y="0"/>
          <a:chExt cx="0" cy="0"/>
        </a:xfrm>
      </p:grpSpPr>
      <p:pic>
        <p:nvPicPr>
          <p:cNvPr id="18" name="Picture 17" descr="Logo&#10;&#10;Description automatically generated">
            <a:extLst>
              <a:ext uri="{FF2B5EF4-FFF2-40B4-BE49-F238E27FC236}">
                <a16:creationId xmlns:a16="http://schemas.microsoft.com/office/drawing/2014/main" id="{D018BCBC-FE04-27BC-BB34-E917B4385378}"/>
              </a:ext>
            </a:extLst>
          </p:cNvPr>
          <p:cNvPicPr>
            <a:picLocks noChangeAspect="1"/>
          </p:cNvPicPr>
          <p:nvPr/>
        </p:nvPicPr>
        <p:blipFill>
          <a:blip r:embed="rId2"/>
          <a:stretch>
            <a:fillRect/>
          </a:stretch>
        </p:blipFill>
        <p:spPr>
          <a:xfrm>
            <a:off x="11215130" y="6345440"/>
            <a:ext cx="746211" cy="300891"/>
          </a:xfrm>
          <a:prstGeom prst="rect">
            <a:avLst/>
          </a:prstGeom>
        </p:spPr>
      </p:pic>
      <p:pic>
        <p:nvPicPr>
          <p:cNvPr id="3" name="Picture 2">
            <a:extLst>
              <a:ext uri="{FF2B5EF4-FFF2-40B4-BE49-F238E27FC236}">
                <a16:creationId xmlns:a16="http://schemas.microsoft.com/office/drawing/2014/main" id="{CBB893A0-C17D-EF18-4598-9BFE85523E35}"/>
              </a:ext>
            </a:extLst>
          </p:cNvPr>
          <p:cNvPicPr>
            <a:picLocks noChangeAspect="1"/>
          </p:cNvPicPr>
          <p:nvPr/>
        </p:nvPicPr>
        <p:blipFill>
          <a:blip r:embed="rId3"/>
          <a:stretch>
            <a:fillRect/>
          </a:stretch>
        </p:blipFill>
        <p:spPr>
          <a:xfrm>
            <a:off x="431800" y="420473"/>
            <a:ext cx="3559432" cy="227482"/>
          </a:xfrm>
          <a:prstGeom prst="rect">
            <a:avLst/>
          </a:prstGeom>
        </p:spPr>
      </p:pic>
      <p:sp>
        <p:nvSpPr>
          <p:cNvPr id="11" name="TextBox 10">
            <a:extLst>
              <a:ext uri="{FF2B5EF4-FFF2-40B4-BE49-F238E27FC236}">
                <a16:creationId xmlns:a16="http://schemas.microsoft.com/office/drawing/2014/main" id="{B263BDFF-ACE2-B87D-C8EC-D88FB10F544F}"/>
              </a:ext>
            </a:extLst>
          </p:cNvPr>
          <p:cNvSpPr txBox="1"/>
          <p:nvPr/>
        </p:nvSpPr>
        <p:spPr>
          <a:xfrm>
            <a:off x="3580370" y="2445338"/>
            <a:ext cx="7264839" cy="3561681"/>
          </a:xfrm>
          <a:prstGeom prst="rect">
            <a:avLst/>
          </a:prstGeom>
          <a:noFill/>
        </p:spPr>
        <p:txBody>
          <a:bodyPr wrap="square">
            <a:spAutoFit/>
          </a:bodyPr>
          <a:lstStyle/>
          <a:p>
            <a:pPr>
              <a:lnSpc>
                <a:spcPts val="1740"/>
              </a:lnSpc>
            </a:pPr>
            <a:r>
              <a:rPr lang="en-GB" sz="1100" i="1" dirty="0">
                <a:latin typeface="Rubik" pitchFamily="2" charset="-79"/>
                <a:cs typeface="Rubik" pitchFamily="2" charset="-79"/>
              </a:rPr>
              <a:t>Objectives</a:t>
            </a:r>
          </a:p>
          <a:p>
            <a:pPr>
              <a:lnSpc>
                <a:spcPts val="1740"/>
              </a:lnSpc>
            </a:pPr>
            <a:endParaRPr lang="en-GB" sz="1100" i="1" dirty="0">
              <a:latin typeface="Rubik" pitchFamily="2" charset="-79"/>
              <a:cs typeface="Rubik" pitchFamily="2" charset="-79"/>
            </a:endParaRPr>
          </a:p>
          <a:p>
            <a:pPr>
              <a:lnSpc>
                <a:spcPts val="1740"/>
              </a:lnSpc>
            </a:pPr>
            <a:r>
              <a:rPr lang="en-GB" sz="1100" dirty="0">
                <a:latin typeface="Rubik" pitchFamily="2" charset="-79"/>
                <a:cs typeface="Rubik" pitchFamily="2" charset="-79"/>
              </a:rPr>
              <a:t>Develop high-impact programmes that frame themes related to the biodiversity data needs for key societal challenges, including biodiversity loss, climate change, food security and human health.</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Strengthen capacity for use of data to contribute to local, national, regional and global biodiversity-related goals, joining with partners to support application of data in policy-relevant information tools and products.</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Work with intergovernmental policy partners to provide decision-makers with a more complete global view of biodiversity status and trends, including the use of GBIF-mediated data to generate indicators and to track essential biodiversity variables.</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Enhance GBIF’s relevance to policy and decision-makers by creating and maintaining deeper collaborative engagement, through multilateral environmental agreements, UN agencies and science-policy platforms.</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Refine messaging to help GBIF target and engage with a wider range of stakeholders.</a:t>
            </a:r>
            <a:endParaRPr lang="en-DK" sz="1100" dirty="0">
              <a:latin typeface="Rubik" pitchFamily="2" charset="-79"/>
              <a:cs typeface="Rubik" pitchFamily="2" charset="-79"/>
            </a:endParaRPr>
          </a:p>
        </p:txBody>
      </p:sp>
      <p:pic>
        <p:nvPicPr>
          <p:cNvPr id="5" name="Picture 4" descr="Icon&#10;&#10;Description automatically generated">
            <a:extLst>
              <a:ext uri="{FF2B5EF4-FFF2-40B4-BE49-F238E27FC236}">
                <a16:creationId xmlns:a16="http://schemas.microsoft.com/office/drawing/2014/main" id="{1764759E-6308-172C-BA0E-EA7F632EBF30}"/>
              </a:ext>
            </a:extLst>
          </p:cNvPr>
          <p:cNvPicPr>
            <a:picLocks noChangeAspect="1"/>
          </p:cNvPicPr>
          <p:nvPr/>
        </p:nvPicPr>
        <p:blipFill>
          <a:blip r:embed="rId4"/>
          <a:stretch>
            <a:fillRect/>
          </a:stretch>
        </p:blipFill>
        <p:spPr>
          <a:xfrm>
            <a:off x="877282" y="2630187"/>
            <a:ext cx="1645796" cy="1597626"/>
          </a:xfrm>
          <a:prstGeom prst="rect">
            <a:avLst/>
          </a:prstGeom>
        </p:spPr>
      </p:pic>
      <p:pic>
        <p:nvPicPr>
          <p:cNvPr id="8" name="Picture 7">
            <a:extLst>
              <a:ext uri="{FF2B5EF4-FFF2-40B4-BE49-F238E27FC236}">
                <a16:creationId xmlns:a16="http://schemas.microsoft.com/office/drawing/2014/main" id="{38FF231E-2379-BB3D-4F52-3E2F161F5F8C}"/>
              </a:ext>
            </a:extLst>
          </p:cNvPr>
          <p:cNvPicPr>
            <a:picLocks noChangeAspect="1"/>
          </p:cNvPicPr>
          <p:nvPr/>
        </p:nvPicPr>
        <p:blipFill>
          <a:blip r:embed="rId5"/>
          <a:stretch>
            <a:fillRect/>
          </a:stretch>
        </p:blipFill>
        <p:spPr>
          <a:xfrm>
            <a:off x="3465867" y="2980165"/>
            <a:ext cx="114503" cy="114503"/>
          </a:xfrm>
          <a:prstGeom prst="rect">
            <a:avLst/>
          </a:prstGeom>
        </p:spPr>
      </p:pic>
      <p:pic>
        <p:nvPicPr>
          <p:cNvPr id="10" name="Picture 9">
            <a:extLst>
              <a:ext uri="{FF2B5EF4-FFF2-40B4-BE49-F238E27FC236}">
                <a16:creationId xmlns:a16="http://schemas.microsoft.com/office/drawing/2014/main" id="{7DA40B7F-18D1-17AE-6EC9-1A1CE59E04C1}"/>
              </a:ext>
            </a:extLst>
          </p:cNvPr>
          <p:cNvPicPr>
            <a:picLocks noChangeAspect="1"/>
          </p:cNvPicPr>
          <p:nvPr/>
        </p:nvPicPr>
        <p:blipFill>
          <a:blip r:embed="rId5"/>
          <a:stretch>
            <a:fillRect/>
          </a:stretch>
        </p:blipFill>
        <p:spPr>
          <a:xfrm>
            <a:off x="3465867" y="3628558"/>
            <a:ext cx="114503" cy="114503"/>
          </a:xfrm>
          <a:prstGeom prst="rect">
            <a:avLst/>
          </a:prstGeom>
        </p:spPr>
      </p:pic>
      <p:pic>
        <p:nvPicPr>
          <p:cNvPr id="12" name="Picture 11">
            <a:extLst>
              <a:ext uri="{FF2B5EF4-FFF2-40B4-BE49-F238E27FC236}">
                <a16:creationId xmlns:a16="http://schemas.microsoft.com/office/drawing/2014/main" id="{C0E3CAB2-889C-F195-293A-E699E3CF6145}"/>
              </a:ext>
            </a:extLst>
          </p:cNvPr>
          <p:cNvPicPr>
            <a:picLocks noChangeAspect="1"/>
          </p:cNvPicPr>
          <p:nvPr/>
        </p:nvPicPr>
        <p:blipFill>
          <a:blip r:embed="rId5"/>
          <a:stretch>
            <a:fillRect/>
          </a:stretch>
        </p:blipFill>
        <p:spPr>
          <a:xfrm>
            <a:off x="3465867" y="4276951"/>
            <a:ext cx="114503" cy="114503"/>
          </a:xfrm>
          <a:prstGeom prst="rect">
            <a:avLst/>
          </a:prstGeom>
        </p:spPr>
      </p:pic>
      <p:pic>
        <p:nvPicPr>
          <p:cNvPr id="19" name="Picture 18">
            <a:extLst>
              <a:ext uri="{FF2B5EF4-FFF2-40B4-BE49-F238E27FC236}">
                <a16:creationId xmlns:a16="http://schemas.microsoft.com/office/drawing/2014/main" id="{1F8BAF37-B72B-361A-8612-05140F18459D}"/>
              </a:ext>
            </a:extLst>
          </p:cNvPr>
          <p:cNvPicPr>
            <a:picLocks noChangeAspect="1"/>
          </p:cNvPicPr>
          <p:nvPr/>
        </p:nvPicPr>
        <p:blipFill>
          <a:blip r:embed="rId5"/>
          <a:stretch>
            <a:fillRect/>
          </a:stretch>
        </p:blipFill>
        <p:spPr>
          <a:xfrm>
            <a:off x="3465867" y="5135933"/>
            <a:ext cx="114503" cy="114503"/>
          </a:xfrm>
          <a:prstGeom prst="rect">
            <a:avLst/>
          </a:prstGeom>
        </p:spPr>
      </p:pic>
      <p:pic>
        <p:nvPicPr>
          <p:cNvPr id="20" name="Picture 19">
            <a:extLst>
              <a:ext uri="{FF2B5EF4-FFF2-40B4-BE49-F238E27FC236}">
                <a16:creationId xmlns:a16="http://schemas.microsoft.com/office/drawing/2014/main" id="{2C93FD10-EC6B-150A-B84F-933BA2306781}"/>
              </a:ext>
            </a:extLst>
          </p:cNvPr>
          <p:cNvPicPr>
            <a:picLocks noChangeAspect="1"/>
          </p:cNvPicPr>
          <p:nvPr/>
        </p:nvPicPr>
        <p:blipFill>
          <a:blip r:embed="rId5"/>
          <a:stretch>
            <a:fillRect/>
          </a:stretch>
        </p:blipFill>
        <p:spPr>
          <a:xfrm>
            <a:off x="3465867" y="5784326"/>
            <a:ext cx="114503" cy="114503"/>
          </a:xfrm>
          <a:prstGeom prst="rect">
            <a:avLst/>
          </a:prstGeom>
        </p:spPr>
      </p:pic>
      <p:sp>
        <p:nvSpPr>
          <p:cNvPr id="22" name="TextBox 21">
            <a:extLst>
              <a:ext uri="{FF2B5EF4-FFF2-40B4-BE49-F238E27FC236}">
                <a16:creationId xmlns:a16="http://schemas.microsoft.com/office/drawing/2014/main" id="{5E0A2FDB-918B-DB7E-0BCE-B22260EE7CAF}"/>
              </a:ext>
            </a:extLst>
          </p:cNvPr>
          <p:cNvSpPr txBox="1"/>
          <p:nvPr/>
        </p:nvSpPr>
        <p:spPr>
          <a:xfrm>
            <a:off x="3333235" y="1179427"/>
            <a:ext cx="7367716" cy="1200329"/>
          </a:xfrm>
          <a:prstGeom prst="rect">
            <a:avLst/>
          </a:prstGeom>
          <a:noFill/>
        </p:spPr>
        <p:txBody>
          <a:bodyPr wrap="square">
            <a:spAutoFit/>
          </a:bodyPr>
          <a:lstStyle/>
          <a:p>
            <a:r>
              <a:rPr lang="en-GB" sz="2400" b="1" dirty="0">
                <a:latin typeface="Bitter SemiBold" pitchFamily="2" charset="77"/>
                <a:cs typeface="Rubik" pitchFamily="2" charset="-79"/>
              </a:rPr>
              <a:t>Supporting policy responses and knowledge</a:t>
            </a:r>
          </a:p>
          <a:p>
            <a:r>
              <a:rPr lang="en-GB" sz="2400" b="1" dirty="0">
                <a:latin typeface="Bitter SemiBold" pitchFamily="2" charset="77"/>
                <a:cs typeface="Rubik" pitchFamily="2" charset="-79"/>
              </a:rPr>
              <a:t>transfer that address urgent societal challenges</a:t>
            </a:r>
          </a:p>
          <a:p>
            <a:r>
              <a:rPr lang="en-GB" sz="2400" b="1" dirty="0">
                <a:latin typeface="Bitter SemiBold" pitchFamily="2" charset="77"/>
                <a:cs typeface="Rubik" pitchFamily="2" charset="-79"/>
              </a:rPr>
              <a:t>around planetary change</a:t>
            </a:r>
            <a:endParaRPr lang="en-DK" sz="2400" b="1" dirty="0">
              <a:latin typeface="Bitter SemiBold" pitchFamily="2" charset="77"/>
              <a:cs typeface="Rubik" pitchFamily="2" charset="-79"/>
            </a:endParaRPr>
          </a:p>
        </p:txBody>
      </p:sp>
    </p:spTree>
    <p:extLst>
      <p:ext uri="{BB962C8B-B14F-4D97-AF65-F5344CB8AC3E}">
        <p14:creationId xmlns:p14="http://schemas.microsoft.com/office/powerpoint/2010/main" val="111727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F3E8"/>
        </a:solidFill>
        <a:effectLst/>
      </p:bgPr>
    </p:bg>
    <p:spTree>
      <p:nvGrpSpPr>
        <p:cNvPr id="1" name=""/>
        <p:cNvGrpSpPr/>
        <p:nvPr/>
      </p:nvGrpSpPr>
      <p:grpSpPr>
        <a:xfrm>
          <a:off x="0" y="0"/>
          <a:ext cx="0" cy="0"/>
          <a:chOff x="0" y="0"/>
          <a:chExt cx="0" cy="0"/>
        </a:xfrm>
      </p:grpSpPr>
      <p:pic>
        <p:nvPicPr>
          <p:cNvPr id="18" name="Picture 17" descr="Logo&#10;&#10;Description automatically generated">
            <a:extLst>
              <a:ext uri="{FF2B5EF4-FFF2-40B4-BE49-F238E27FC236}">
                <a16:creationId xmlns:a16="http://schemas.microsoft.com/office/drawing/2014/main" id="{D018BCBC-FE04-27BC-BB34-E917B4385378}"/>
              </a:ext>
            </a:extLst>
          </p:cNvPr>
          <p:cNvPicPr>
            <a:picLocks noChangeAspect="1"/>
          </p:cNvPicPr>
          <p:nvPr/>
        </p:nvPicPr>
        <p:blipFill>
          <a:blip r:embed="rId2"/>
          <a:stretch>
            <a:fillRect/>
          </a:stretch>
        </p:blipFill>
        <p:spPr>
          <a:xfrm>
            <a:off x="11215130" y="6345440"/>
            <a:ext cx="746211" cy="300891"/>
          </a:xfrm>
          <a:prstGeom prst="rect">
            <a:avLst/>
          </a:prstGeom>
        </p:spPr>
      </p:pic>
      <p:pic>
        <p:nvPicPr>
          <p:cNvPr id="3" name="Picture 2">
            <a:extLst>
              <a:ext uri="{FF2B5EF4-FFF2-40B4-BE49-F238E27FC236}">
                <a16:creationId xmlns:a16="http://schemas.microsoft.com/office/drawing/2014/main" id="{CBB893A0-C17D-EF18-4598-9BFE85523E35}"/>
              </a:ext>
            </a:extLst>
          </p:cNvPr>
          <p:cNvPicPr>
            <a:picLocks noChangeAspect="1"/>
          </p:cNvPicPr>
          <p:nvPr/>
        </p:nvPicPr>
        <p:blipFill>
          <a:blip r:embed="rId3"/>
          <a:stretch>
            <a:fillRect/>
          </a:stretch>
        </p:blipFill>
        <p:spPr>
          <a:xfrm>
            <a:off x="431800" y="420473"/>
            <a:ext cx="3559432" cy="227482"/>
          </a:xfrm>
          <a:prstGeom prst="rect">
            <a:avLst/>
          </a:prstGeom>
        </p:spPr>
      </p:pic>
      <p:sp>
        <p:nvSpPr>
          <p:cNvPr id="9" name="TextBox 8">
            <a:extLst>
              <a:ext uri="{FF2B5EF4-FFF2-40B4-BE49-F238E27FC236}">
                <a16:creationId xmlns:a16="http://schemas.microsoft.com/office/drawing/2014/main" id="{006452F9-F996-38A2-B95A-B230AF641760}"/>
              </a:ext>
            </a:extLst>
          </p:cNvPr>
          <p:cNvSpPr txBox="1"/>
          <p:nvPr/>
        </p:nvSpPr>
        <p:spPr>
          <a:xfrm>
            <a:off x="3333235" y="1177689"/>
            <a:ext cx="7367716" cy="830997"/>
          </a:xfrm>
          <a:prstGeom prst="rect">
            <a:avLst/>
          </a:prstGeom>
          <a:noFill/>
        </p:spPr>
        <p:txBody>
          <a:bodyPr wrap="square">
            <a:spAutoFit/>
          </a:bodyPr>
          <a:lstStyle/>
          <a:p>
            <a:r>
              <a:rPr lang="en-GB" sz="2400" b="1" dirty="0">
                <a:latin typeface="Bitter SemiBold" pitchFamily="2" charset="77"/>
                <a:cs typeface="Rubik" pitchFamily="2" charset="-79"/>
              </a:rPr>
              <a:t>Enabling the network to meet</a:t>
            </a:r>
          </a:p>
          <a:p>
            <a:r>
              <a:rPr lang="en-GB" sz="2400" b="1" dirty="0">
                <a:latin typeface="Bitter SemiBold" pitchFamily="2" charset="77"/>
                <a:cs typeface="Rubik" pitchFamily="2" charset="-79"/>
              </a:rPr>
              <a:t>future needs and challenges</a:t>
            </a:r>
            <a:endParaRPr lang="en-DK" sz="2400" b="1" dirty="0">
              <a:latin typeface="Bitter SemiBold" pitchFamily="2" charset="77"/>
              <a:cs typeface="Rubik" pitchFamily="2" charset="-79"/>
            </a:endParaRPr>
          </a:p>
        </p:txBody>
      </p:sp>
      <p:sp>
        <p:nvSpPr>
          <p:cNvPr id="11" name="TextBox 10">
            <a:extLst>
              <a:ext uri="{FF2B5EF4-FFF2-40B4-BE49-F238E27FC236}">
                <a16:creationId xmlns:a16="http://schemas.microsoft.com/office/drawing/2014/main" id="{B263BDFF-ACE2-B87D-C8EC-D88FB10F544F}"/>
              </a:ext>
            </a:extLst>
          </p:cNvPr>
          <p:cNvSpPr txBox="1"/>
          <p:nvPr/>
        </p:nvSpPr>
        <p:spPr>
          <a:xfrm>
            <a:off x="3580370" y="2119559"/>
            <a:ext cx="7264839" cy="4637277"/>
          </a:xfrm>
          <a:prstGeom prst="rect">
            <a:avLst/>
          </a:prstGeom>
          <a:noFill/>
        </p:spPr>
        <p:txBody>
          <a:bodyPr wrap="square">
            <a:spAutoFit/>
          </a:bodyPr>
          <a:lstStyle/>
          <a:p>
            <a:pPr>
              <a:lnSpc>
                <a:spcPts val="1740"/>
              </a:lnSpc>
            </a:pPr>
            <a:r>
              <a:rPr lang="en-GB" sz="1100" i="1" dirty="0">
                <a:latin typeface="Rubik" pitchFamily="2" charset="-79"/>
                <a:cs typeface="Rubik" pitchFamily="2" charset="-79"/>
              </a:rPr>
              <a:t>Objectives</a:t>
            </a:r>
          </a:p>
          <a:p>
            <a:pPr>
              <a:lnSpc>
                <a:spcPts val="1740"/>
              </a:lnSpc>
            </a:pPr>
            <a:endParaRPr lang="en-GB" sz="1100" i="1" dirty="0">
              <a:latin typeface="Rubik" pitchFamily="2" charset="-79"/>
              <a:cs typeface="Rubik" pitchFamily="2" charset="-79"/>
            </a:endParaRPr>
          </a:p>
          <a:p>
            <a:pPr>
              <a:lnSpc>
                <a:spcPts val="1740"/>
              </a:lnSpc>
            </a:pPr>
            <a:r>
              <a:rPr lang="en-GB" sz="1100" dirty="0">
                <a:latin typeface="Rubik" pitchFamily="2" charset="-79"/>
                <a:cs typeface="Rubik" pitchFamily="2" charset="-79"/>
              </a:rPr>
              <a:t>Ensure that GBIF nodes provide a strong and stable foundation for data mobilization and use through the network.</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Increase national participation while strengthening engagement of existing voting participants, including in GBIF governance and decision-making.</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Develop solutions that increase meaningful participation in the GBIF community by reducing linguistic barriers and providing capacity development and programme support.</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Maximize GBIF’s impact by pursuing collaborations across a growing community of partners.</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Foster greater openness and transparency through distributed open-source development of shared infrastructure, targeted campaigns for data mobilization and data use, and joint public and private partnerships.</a:t>
            </a:r>
          </a:p>
          <a:p>
            <a:pPr>
              <a:lnSpc>
                <a:spcPts val="1740"/>
              </a:lnSpc>
            </a:pPr>
            <a:endParaRPr lang="en-GB" sz="1100" dirty="0">
              <a:latin typeface="Rubik" pitchFamily="2" charset="-79"/>
              <a:cs typeface="Rubik" pitchFamily="2" charset="-79"/>
            </a:endParaRPr>
          </a:p>
          <a:p>
            <a:pPr>
              <a:lnSpc>
                <a:spcPts val="1740"/>
              </a:lnSpc>
            </a:pPr>
            <a:r>
              <a:rPr lang="en-GB" sz="1100" dirty="0">
                <a:latin typeface="Rubik" pitchFamily="2" charset="-79"/>
                <a:cs typeface="Rubik" pitchFamily="2" charset="-79"/>
              </a:rPr>
              <a:t>Leverage and diversify funding sources to direct financial support toward strategic growth, especially in biodiversity-rich areas, while maintaining core funding through voting participants.</a:t>
            </a:r>
            <a:endParaRPr lang="en-DK" sz="1100" dirty="0">
              <a:latin typeface="Rubik" pitchFamily="2" charset="-79"/>
              <a:cs typeface="Rubik" pitchFamily="2" charset="-79"/>
            </a:endParaRPr>
          </a:p>
        </p:txBody>
      </p:sp>
      <p:pic>
        <p:nvPicPr>
          <p:cNvPr id="6" name="Picture 5" descr="Icon&#10;&#10;Description automatically generated">
            <a:extLst>
              <a:ext uri="{FF2B5EF4-FFF2-40B4-BE49-F238E27FC236}">
                <a16:creationId xmlns:a16="http://schemas.microsoft.com/office/drawing/2014/main" id="{AF26B019-69F5-1604-D486-2D8D4CF92E6E}"/>
              </a:ext>
            </a:extLst>
          </p:cNvPr>
          <p:cNvPicPr>
            <a:picLocks noChangeAspect="1"/>
          </p:cNvPicPr>
          <p:nvPr/>
        </p:nvPicPr>
        <p:blipFill>
          <a:blip r:embed="rId4"/>
          <a:stretch>
            <a:fillRect/>
          </a:stretch>
        </p:blipFill>
        <p:spPr>
          <a:xfrm>
            <a:off x="933440" y="2630187"/>
            <a:ext cx="1589638" cy="1597626"/>
          </a:xfrm>
          <a:prstGeom prst="rect">
            <a:avLst/>
          </a:prstGeom>
        </p:spPr>
      </p:pic>
      <p:pic>
        <p:nvPicPr>
          <p:cNvPr id="13" name="Picture 12">
            <a:extLst>
              <a:ext uri="{FF2B5EF4-FFF2-40B4-BE49-F238E27FC236}">
                <a16:creationId xmlns:a16="http://schemas.microsoft.com/office/drawing/2014/main" id="{C0C900A2-0825-7FDB-6133-781E59541E8E}"/>
              </a:ext>
            </a:extLst>
          </p:cNvPr>
          <p:cNvPicPr>
            <a:picLocks noChangeAspect="1"/>
          </p:cNvPicPr>
          <p:nvPr/>
        </p:nvPicPr>
        <p:blipFill>
          <a:blip r:embed="rId5"/>
          <a:stretch>
            <a:fillRect/>
          </a:stretch>
        </p:blipFill>
        <p:spPr>
          <a:xfrm>
            <a:off x="3465867" y="2658681"/>
            <a:ext cx="114504" cy="114504"/>
          </a:xfrm>
          <a:prstGeom prst="rect">
            <a:avLst/>
          </a:prstGeom>
        </p:spPr>
      </p:pic>
      <p:pic>
        <p:nvPicPr>
          <p:cNvPr id="14" name="Picture 13">
            <a:extLst>
              <a:ext uri="{FF2B5EF4-FFF2-40B4-BE49-F238E27FC236}">
                <a16:creationId xmlns:a16="http://schemas.microsoft.com/office/drawing/2014/main" id="{C606DCEC-1E23-444F-DE54-593EBFEA4CD6}"/>
              </a:ext>
            </a:extLst>
          </p:cNvPr>
          <p:cNvPicPr>
            <a:picLocks noChangeAspect="1"/>
          </p:cNvPicPr>
          <p:nvPr/>
        </p:nvPicPr>
        <p:blipFill>
          <a:blip r:embed="rId5"/>
          <a:stretch>
            <a:fillRect/>
          </a:stretch>
        </p:blipFill>
        <p:spPr>
          <a:xfrm>
            <a:off x="3465867" y="3301531"/>
            <a:ext cx="114504" cy="114504"/>
          </a:xfrm>
          <a:prstGeom prst="rect">
            <a:avLst/>
          </a:prstGeom>
        </p:spPr>
      </p:pic>
      <p:pic>
        <p:nvPicPr>
          <p:cNvPr id="15" name="Picture 14">
            <a:extLst>
              <a:ext uri="{FF2B5EF4-FFF2-40B4-BE49-F238E27FC236}">
                <a16:creationId xmlns:a16="http://schemas.microsoft.com/office/drawing/2014/main" id="{2FAE178A-0FCD-4A29-09A9-32AA37078624}"/>
              </a:ext>
            </a:extLst>
          </p:cNvPr>
          <p:cNvPicPr>
            <a:picLocks noChangeAspect="1"/>
          </p:cNvPicPr>
          <p:nvPr/>
        </p:nvPicPr>
        <p:blipFill>
          <a:blip r:embed="rId5"/>
          <a:stretch>
            <a:fillRect/>
          </a:stretch>
        </p:blipFill>
        <p:spPr>
          <a:xfrm>
            <a:off x="3465867" y="3944382"/>
            <a:ext cx="114504" cy="114504"/>
          </a:xfrm>
          <a:prstGeom prst="rect">
            <a:avLst/>
          </a:prstGeom>
        </p:spPr>
      </p:pic>
      <p:pic>
        <p:nvPicPr>
          <p:cNvPr id="16" name="Picture 15">
            <a:extLst>
              <a:ext uri="{FF2B5EF4-FFF2-40B4-BE49-F238E27FC236}">
                <a16:creationId xmlns:a16="http://schemas.microsoft.com/office/drawing/2014/main" id="{EDAA38A7-DD67-A800-72B5-3D0F4FA275A0}"/>
              </a:ext>
            </a:extLst>
          </p:cNvPr>
          <p:cNvPicPr>
            <a:picLocks noChangeAspect="1"/>
          </p:cNvPicPr>
          <p:nvPr/>
        </p:nvPicPr>
        <p:blipFill>
          <a:blip r:embed="rId5"/>
          <a:stretch>
            <a:fillRect/>
          </a:stretch>
        </p:blipFill>
        <p:spPr>
          <a:xfrm>
            <a:off x="3465867" y="4598317"/>
            <a:ext cx="114504" cy="114504"/>
          </a:xfrm>
          <a:prstGeom prst="rect">
            <a:avLst/>
          </a:prstGeom>
        </p:spPr>
      </p:pic>
      <p:pic>
        <p:nvPicPr>
          <p:cNvPr id="17" name="Picture 16">
            <a:extLst>
              <a:ext uri="{FF2B5EF4-FFF2-40B4-BE49-F238E27FC236}">
                <a16:creationId xmlns:a16="http://schemas.microsoft.com/office/drawing/2014/main" id="{3E71E405-D833-C6A3-2F5B-16B6B4222982}"/>
              </a:ext>
            </a:extLst>
          </p:cNvPr>
          <p:cNvPicPr>
            <a:picLocks noChangeAspect="1"/>
          </p:cNvPicPr>
          <p:nvPr/>
        </p:nvPicPr>
        <p:blipFill>
          <a:blip r:embed="rId5"/>
          <a:stretch>
            <a:fillRect/>
          </a:stretch>
        </p:blipFill>
        <p:spPr>
          <a:xfrm>
            <a:off x="3465867" y="5030579"/>
            <a:ext cx="114504" cy="114504"/>
          </a:xfrm>
          <a:prstGeom prst="rect">
            <a:avLst/>
          </a:prstGeom>
        </p:spPr>
      </p:pic>
      <p:pic>
        <p:nvPicPr>
          <p:cNvPr id="21" name="Picture 20">
            <a:extLst>
              <a:ext uri="{FF2B5EF4-FFF2-40B4-BE49-F238E27FC236}">
                <a16:creationId xmlns:a16="http://schemas.microsoft.com/office/drawing/2014/main" id="{5DBF6121-6E61-E2EC-9214-7A647BF05A88}"/>
              </a:ext>
            </a:extLst>
          </p:cNvPr>
          <p:cNvPicPr>
            <a:picLocks noChangeAspect="1"/>
          </p:cNvPicPr>
          <p:nvPr/>
        </p:nvPicPr>
        <p:blipFill>
          <a:blip r:embed="rId5"/>
          <a:stretch>
            <a:fillRect/>
          </a:stretch>
        </p:blipFill>
        <p:spPr>
          <a:xfrm>
            <a:off x="3465867" y="5895103"/>
            <a:ext cx="114504" cy="114504"/>
          </a:xfrm>
          <a:prstGeom prst="rect">
            <a:avLst/>
          </a:prstGeom>
        </p:spPr>
      </p:pic>
    </p:spTree>
    <p:extLst>
      <p:ext uri="{BB962C8B-B14F-4D97-AF65-F5344CB8AC3E}">
        <p14:creationId xmlns:p14="http://schemas.microsoft.com/office/powerpoint/2010/main" val="946308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741</Words>
  <Application>Microsoft Macintosh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Calibri</vt:lpstr>
      <vt:lpstr>Bitter Light</vt:lpstr>
      <vt:lpstr>Bitter</vt:lpstr>
      <vt:lpstr>Bitter SemiBold</vt:lpstr>
      <vt:lpstr>Rubik</vt:lpstr>
      <vt:lpstr>Calibri Light</vt:lpstr>
      <vt:lpstr>Arial</vt:lpstr>
      <vt:lpstr>Bitter Medium</vt:lpstr>
      <vt:lpstr>Rubik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Javier Gamboa Martinez</dc:creator>
  <cp:lastModifiedBy>Javier Gamboa Martinez</cp:lastModifiedBy>
  <cp:revision>3</cp:revision>
  <dcterms:created xsi:type="dcterms:W3CDTF">2022-11-03T12:54:11Z</dcterms:created>
  <dcterms:modified xsi:type="dcterms:W3CDTF">2022-11-24T08:24:20Z</dcterms:modified>
</cp:coreProperties>
</file>